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3"/>
  </p:notesMasterIdLst>
  <p:sldIdLst>
    <p:sldId id="256" r:id="rId2"/>
    <p:sldId id="885" r:id="rId3"/>
    <p:sldId id="1007" r:id="rId4"/>
    <p:sldId id="1016" r:id="rId5"/>
    <p:sldId id="999" r:id="rId6"/>
    <p:sldId id="1004" r:id="rId7"/>
    <p:sldId id="1002" r:id="rId8"/>
    <p:sldId id="1005" r:id="rId9"/>
    <p:sldId id="1006" r:id="rId10"/>
    <p:sldId id="1000" r:id="rId11"/>
    <p:sldId id="1008" r:id="rId12"/>
    <p:sldId id="963" r:id="rId13"/>
    <p:sldId id="1003" r:id="rId14"/>
    <p:sldId id="1009" r:id="rId15"/>
    <p:sldId id="1010" r:id="rId16"/>
    <p:sldId id="1011" r:id="rId17"/>
    <p:sldId id="1012" r:id="rId18"/>
    <p:sldId id="5724" r:id="rId19"/>
    <p:sldId id="2147310342" r:id="rId20"/>
    <p:sldId id="2147310348" r:id="rId21"/>
    <p:sldId id="2147310343" r:id="rId22"/>
    <p:sldId id="2147310344" r:id="rId23"/>
    <p:sldId id="259" r:id="rId24"/>
    <p:sldId id="2147310321" r:id="rId25"/>
    <p:sldId id="5717" r:id="rId26"/>
    <p:sldId id="1013" r:id="rId27"/>
    <p:sldId id="1017" r:id="rId28"/>
    <p:sldId id="1018" r:id="rId29"/>
    <p:sldId id="1014" r:id="rId30"/>
    <p:sldId id="1015" r:id="rId31"/>
    <p:sldId id="1019"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4134"/>
    <p:restoredTop sz="94694"/>
  </p:normalViewPr>
  <p:slideViewPr>
    <p:cSldViewPr snapToGrid="0" snapToObjects="1">
      <p:cViewPr varScale="1">
        <p:scale>
          <a:sx n="219" d="100"/>
          <a:sy n="219" d="100"/>
        </p:scale>
        <p:origin x="4704" y="192"/>
      </p:cViewPr>
      <p:guideLst/>
    </p:cSldViewPr>
  </p:slideViewPr>
  <p:notesTextViewPr>
    <p:cViewPr>
      <p:scale>
        <a:sx n="1" d="1"/>
        <a:sy n="1" d="1"/>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70EEA-7DD4-E54D-A488-8D857649E2BB}" type="datetimeFigureOut">
              <a:rPr lang="en-US" smtClean="0"/>
              <a:t>9/9/24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68E35-0D96-CD41-B929-ED19182DC3C4}" type="slidenum">
              <a:rPr lang="en-US" smtClean="0"/>
              <a:t>‹#›</a:t>
            </a:fld>
            <a:endParaRPr lang="en-US" dirty="0"/>
          </a:p>
        </p:txBody>
      </p:sp>
    </p:spTree>
    <p:extLst>
      <p:ext uri="{BB962C8B-B14F-4D97-AF65-F5344CB8AC3E}">
        <p14:creationId xmlns:p14="http://schemas.microsoft.com/office/powerpoint/2010/main" val="395346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cs typeface="ＭＳ Ｐゴシック" pitchFamily="-107" charset="-128"/>
            </a:endParaRPr>
          </a:p>
        </p:txBody>
      </p:sp>
      <p:sp>
        <p:nvSpPr>
          <p:cNvPr id="1843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80653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cs typeface="ＭＳ Ｐゴシック" pitchFamily="-107" charset="-128"/>
            </a:endParaRPr>
          </a:p>
        </p:txBody>
      </p:sp>
      <p:sp>
        <p:nvSpPr>
          <p:cNvPr id="1843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02156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9/9/24</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93664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9291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6400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179552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309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735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49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20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83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vl2pPr>
            <a:lvl3pPr>
              <a:lnSpc>
                <a:spcPct val="100000"/>
              </a:lnSpc>
              <a:buFont typeface="Wingdings" pitchFamily="2" charset="2"/>
              <a:buChar char="§"/>
              <a:defRPr/>
            </a:lvl3pPr>
            <a:lvl4pPr>
              <a:lnSpc>
                <a:spcPct val="100000"/>
              </a:lnSpc>
              <a:buFont typeface="Wingdings" pitchFamily="2" charset="2"/>
              <a:buChar char="§"/>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7" name="Title 1">
            <a:extLst>
              <a:ext uri="{FF2B5EF4-FFF2-40B4-BE49-F238E27FC236}">
                <a16:creationId xmlns:a16="http://schemas.microsoft.com/office/drawing/2014/main" id="{66058AA5-D9AB-459B-B636-2F996B4CEF11}"/>
              </a:ext>
            </a:extLst>
          </p:cNvPr>
          <p:cNvSpPr>
            <a:spLocks noGrp="1"/>
          </p:cNvSpPr>
          <p:nvPr>
            <p:ph type="title" hasCustomPrompt="1"/>
          </p:nvPr>
        </p:nvSpPr>
        <p:spPr>
          <a:xfrm>
            <a:off x="1600200" y="261257"/>
            <a:ext cx="10096500" cy="774779"/>
          </a:xfrm>
        </p:spPr>
        <p:txBody>
          <a:bodyPr/>
          <a:lstStyle>
            <a:lvl1pPr marL="0">
              <a:defRPr/>
            </a:lvl1pPr>
          </a:lstStyle>
          <a:p>
            <a:r>
              <a:rPr lang="en-US" dirty="0"/>
              <a:t>TITLE ONLY - CLICK TO ADD TITLE</a:t>
            </a:r>
          </a:p>
        </p:txBody>
      </p:sp>
      <p:sp>
        <p:nvSpPr>
          <p:cNvPr id="11" name="Slide Number Placeholder 5">
            <a:extLst>
              <a:ext uri="{FF2B5EF4-FFF2-40B4-BE49-F238E27FC236}">
                <a16:creationId xmlns:a16="http://schemas.microsoft.com/office/drawing/2014/main" id="{DBF985F1-4175-48D4-83E2-0A1775307C3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6489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9/9/24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0271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9/9/24</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51209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9/9/24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12484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9/9/24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2084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9/9/24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563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9/9/24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70630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9/9/24</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6727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9/9/24</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1629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9/9/24</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53064132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57" r:id="rId6"/>
    <p:sldLayoutId id="2147483752" r:id="rId7"/>
    <p:sldLayoutId id="2147483753" r:id="rId8"/>
    <p:sldLayoutId id="2147483754" r:id="rId9"/>
    <p:sldLayoutId id="2147483755" r:id="rId10"/>
    <p:sldLayoutId id="2147483756"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github.com/trilinos/Trilinos/wiki/Productivity---Initiative" TargetMode="Externa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18.tiff"/><Relationship Id="rId13" Type="http://schemas.openxmlformats.org/officeDocument/2006/relationships/image" Target="../media/image23.jpg"/><Relationship Id="rId3" Type="http://schemas.openxmlformats.org/officeDocument/2006/relationships/image" Target="../media/image13.tiff"/><Relationship Id="rId7" Type="http://schemas.openxmlformats.org/officeDocument/2006/relationships/image" Target="../media/image17.tiff"/><Relationship Id="rId12" Type="http://schemas.openxmlformats.org/officeDocument/2006/relationships/image" Target="../media/image22.jpg"/><Relationship Id="rId2" Type="http://schemas.openxmlformats.org/officeDocument/2006/relationships/image" Target="../media/image12.tiff"/><Relationship Id="rId1" Type="http://schemas.openxmlformats.org/officeDocument/2006/relationships/slideLayout" Target="../slideLayouts/slideLayout6.xml"/><Relationship Id="rId6" Type="http://schemas.openxmlformats.org/officeDocument/2006/relationships/image" Target="../media/image16.tiff"/><Relationship Id="rId11" Type="http://schemas.openxmlformats.org/officeDocument/2006/relationships/image" Target="../media/image21.jpeg"/><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hyperlink" Target="https://www.linkedin.com/feed/"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hyperlink" Target="https://github.com/Collegeville" TargetMode="External"/><Relationship Id="rId3" Type="http://schemas.openxmlformats.org/officeDocument/2006/relationships/image" Target="../media/image25.tiff"/><Relationship Id="rId7" Type="http://schemas.openxmlformats.org/officeDocument/2006/relationships/hyperlink" Target="https://betterscientificsoftware.github.io/" TargetMode="External"/><Relationship Id="rId12" Type="http://schemas.openxmlformats.org/officeDocument/2006/relationships/hyperlink" Target="https://collegeville.github.io/Workshops/"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hyperlink" Target="https://github.com/maherou" TargetMode="External"/><Relationship Id="rId11" Type="http://schemas.openxmlformats.org/officeDocument/2006/relationships/hyperlink" Target="https://github.com/Collegeville/Workshops" TargetMode="External"/><Relationship Id="rId5" Type="http://schemas.openxmlformats.org/officeDocument/2006/relationships/hyperlink" Target="https://maherou.github.io/" TargetMode="External"/><Relationship Id="rId10" Type="http://schemas.openxmlformats.org/officeDocument/2006/relationships/hyperlink" Target="https://github.com/Collegeville/Labora/blob/master/TeamPolicy.md" TargetMode="External"/><Relationship Id="rId4" Type="http://schemas.openxmlformats.org/officeDocument/2006/relationships/hyperlink" Target="https://www.markdownguide.org/cheat-sheet/" TargetMode="External"/><Relationship Id="rId9" Type="http://schemas.openxmlformats.org/officeDocument/2006/relationships/hyperlink" Target="https://github.com/Collegeville/Labora"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hyperlink" Target="https://www.oneusefulthing.org/" TargetMode="Externa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rello.com/b/04MQXyLo/personal-work-task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BD32FD-49D9-4647-BF45-287609468748}"/>
              </a:ext>
            </a:extLst>
          </p:cNvPr>
          <p:cNvPicPr>
            <a:picLocks noChangeAspect="1"/>
          </p:cNvPicPr>
          <p:nvPr/>
        </p:nvPicPr>
        <p:blipFill rotWithShape="1">
          <a:blip r:embed="rId2"/>
          <a:srcRect t="7787"/>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E042BDF8-8453-894E-9362-0F25746D26C5}"/>
              </a:ext>
            </a:extLst>
          </p:cNvPr>
          <p:cNvSpPr>
            <a:spLocks noGrp="1"/>
          </p:cNvSpPr>
          <p:nvPr>
            <p:ph type="ctrTitle"/>
          </p:nvPr>
        </p:nvSpPr>
        <p:spPr>
          <a:xfrm>
            <a:off x="1578316" y="1348844"/>
            <a:ext cx="5409468" cy="3042706"/>
          </a:xfrm>
        </p:spPr>
        <p:txBody>
          <a:bodyPr>
            <a:normAutofit/>
          </a:bodyPr>
          <a:lstStyle/>
          <a:p>
            <a:r>
              <a:rPr lang="en-US" sz="4400" dirty="0">
                <a:solidFill>
                  <a:schemeClr val="tx1"/>
                </a:solidFill>
              </a:rPr>
              <a:t>A Better Professional You</a:t>
            </a:r>
          </a:p>
        </p:txBody>
      </p:sp>
      <p:sp>
        <p:nvSpPr>
          <p:cNvPr id="3" name="Subtitle 2">
            <a:extLst>
              <a:ext uri="{FF2B5EF4-FFF2-40B4-BE49-F238E27FC236}">
                <a16:creationId xmlns:a16="http://schemas.microsoft.com/office/drawing/2014/main" id="{129484DC-B488-A645-A2AD-D87DFAA35B07}"/>
              </a:ext>
            </a:extLst>
          </p:cNvPr>
          <p:cNvSpPr>
            <a:spLocks noGrp="1"/>
          </p:cNvSpPr>
          <p:nvPr>
            <p:ph type="subTitle" idx="1"/>
          </p:nvPr>
        </p:nvSpPr>
        <p:spPr>
          <a:xfrm>
            <a:off x="1578316" y="4682061"/>
            <a:ext cx="5409468" cy="950976"/>
          </a:xfrm>
        </p:spPr>
        <p:txBody>
          <a:bodyPr>
            <a:normAutofit/>
          </a:bodyPr>
          <a:lstStyle/>
          <a:p>
            <a:r>
              <a:rPr lang="en-US" dirty="0">
                <a:solidFill>
                  <a:schemeClr val="tx1"/>
                </a:solidFill>
              </a:rPr>
              <a:t>Michael A Heroux</a:t>
            </a:r>
          </a:p>
        </p:txBody>
      </p:sp>
    </p:spTree>
    <p:extLst>
      <p:ext uri="{BB962C8B-B14F-4D97-AF65-F5344CB8AC3E}">
        <p14:creationId xmlns:p14="http://schemas.microsoft.com/office/powerpoint/2010/main" val="2451469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531" y="245029"/>
            <a:ext cx="10058400" cy="1371600"/>
          </a:xfrm>
        </p:spPr>
        <p:txBody>
          <a:bodyPr/>
          <a:lstStyle/>
          <a:p>
            <a:r>
              <a:rPr lang="en-US" b="0" dirty="0"/>
              <a:t>Time Multipliers</a:t>
            </a:r>
          </a:p>
        </p:txBody>
      </p:sp>
      <p:sp>
        <p:nvSpPr>
          <p:cNvPr id="3" name="Content Placeholder 2"/>
          <p:cNvSpPr>
            <a:spLocks noGrp="1"/>
          </p:cNvSpPr>
          <p:nvPr>
            <p:ph idx="1"/>
          </p:nvPr>
        </p:nvSpPr>
        <p:spPr>
          <a:xfrm>
            <a:off x="2209800" y="1295400"/>
            <a:ext cx="7772400" cy="4800600"/>
          </a:xfrm>
        </p:spPr>
        <p:txBody>
          <a:bodyPr>
            <a:normAutofit lnSpcReduction="10000"/>
          </a:bodyPr>
          <a:lstStyle/>
          <a:p>
            <a:pPr marL="171450" indent="0">
              <a:buNone/>
            </a:pPr>
            <a:r>
              <a:rPr lang="en-US" sz="2800" b="0" dirty="0"/>
              <a:t>Kanban assists you with these principles:</a:t>
            </a:r>
          </a:p>
          <a:p>
            <a:r>
              <a:rPr lang="en-US" sz="2800" b="0" dirty="0"/>
              <a:t>Commit some time to Important but not Urgent.</a:t>
            </a:r>
          </a:p>
          <a:p>
            <a:r>
              <a:rPr lang="en-US" sz="2800" b="0" dirty="0"/>
              <a:t>Be done-done.</a:t>
            </a:r>
          </a:p>
          <a:p>
            <a:r>
              <a:rPr lang="en-US" sz="2800" b="0" dirty="0"/>
              <a:t>Leave breadcrumbs.</a:t>
            </a:r>
          </a:p>
          <a:p>
            <a:r>
              <a:rPr lang="en-US" sz="2800" b="0" dirty="0"/>
              <a:t>Complementary multi-tasking.</a:t>
            </a:r>
          </a:p>
          <a:p>
            <a:r>
              <a:rPr lang="en-US" sz="2800" b="0" dirty="0"/>
              <a:t>Leave slack in your schedule.</a:t>
            </a:r>
          </a:p>
          <a:p>
            <a:pPr marL="171450" indent="0">
              <a:buNone/>
            </a:pPr>
            <a:endParaRPr lang="en-US" sz="2800" b="0" dirty="0"/>
          </a:p>
          <a:p>
            <a:pPr marL="171450" indent="0">
              <a:buNone/>
            </a:pPr>
            <a:r>
              <a:rPr lang="en-US" sz="2800" b="0" dirty="0"/>
              <a:t>Not this one:</a:t>
            </a:r>
          </a:p>
          <a:p>
            <a:r>
              <a:rPr lang="en-US" sz="2800" b="0" dirty="0"/>
              <a:t>Work with synergistic people.</a:t>
            </a:r>
          </a:p>
        </p:txBody>
      </p:sp>
    </p:spTree>
    <p:extLst>
      <p:ext uri="{BB962C8B-B14F-4D97-AF65-F5344CB8AC3E}">
        <p14:creationId xmlns:p14="http://schemas.microsoft.com/office/powerpoint/2010/main" val="7922114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713" y="254968"/>
            <a:ext cx="10058400" cy="1371600"/>
          </a:xfrm>
        </p:spPr>
        <p:txBody>
          <a:bodyPr>
            <a:normAutofit fontScale="90000"/>
          </a:bodyPr>
          <a:lstStyle/>
          <a:p>
            <a:r>
              <a:rPr lang="en-US" b="0" dirty="0"/>
              <a:t>Importance of “In Progress” Concept for you</a:t>
            </a:r>
          </a:p>
        </p:txBody>
      </p:sp>
      <p:sp>
        <p:nvSpPr>
          <p:cNvPr id="3" name="Content Placeholder 2"/>
          <p:cNvSpPr>
            <a:spLocks noGrp="1"/>
          </p:cNvSpPr>
          <p:nvPr>
            <p:ph idx="1"/>
          </p:nvPr>
        </p:nvSpPr>
        <p:spPr>
          <a:xfrm>
            <a:off x="2209800" y="1295400"/>
            <a:ext cx="7772400" cy="4800600"/>
          </a:xfrm>
        </p:spPr>
        <p:txBody>
          <a:bodyPr>
            <a:normAutofit/>
          </a:bodyPr>
          <a:lstStyle/>
          <a:p>
            <a:r>
              <a:rPr lang="en-US" sz="2800" b="0" dirty="0"/>
              <a:t>Junior community members: </a:t>
            </a:r>
          </a:p>
          <a:p>
            <a:pPr lvl="1"/>
            <a:r>
              <a:rPr lang="en-US" sz="2400" b="0" dirty="0"/>
              <a:t>Less control over task.</a:t>
            </a:r>
          </a:p>
          <a:p>
            <a:pPr lvl="1"/>
            <a:r>
              <a:rPr lang="en-US" sz="2400" b="0" dirty="0"/>
              <a:t>Given by supervisor.</a:t>
            </a:r>
          </a:p>
          <a:p>
            <a:r>
              <a:rPr lang="en-US" sz="2800" b="0" dirty="0"/>
              <a:t>In Progress column: Protects you.</a:t>
            </a:r>
          </a:p>
          <a:p>
            <a:pPr lvl="1"/>
            <a:r>
              <a:rPr lang="en-US" sz="2400" b="0" dirty="0"/>
              <a:t>If asked to take on another task, respond:</a:t>
            </a:r>
          </a:p>
          <a:p>
            <a:pPr lvl="2"/>
            <a:r>
              <a:rPr lang="en-US" sz="2000" b="0" dirty="0"/>
              <a:t>Is this important enough to become less efficient?</a:t>
            </a:r>
          </a:p>
          <a:p>
            <a:pPr lvl="2"/>
            <a:r>
              <a:rPr lang="en-US" sz="2000" b="0" dirty="0"/>
              <a:t>Sometimes it is.</a:t>
            </a:r>
          </a:p>
        </p:txBody>
      </p:sp>
    </p:spTree>
    <p:extLst>
      <p:ext uri="{BB962C8B-B14F-4D97-AF65-F5344CB8AC3E}">
        <p14:creationId xmlns:p14="http://schemas.microsoft.com/office/powerpoint/2010/main" val="13361616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9700" y="409575"/>
            <a:ext cx="8686800" cy="682625"/>
          </a:xfrm>
        </p:spPr>
        <p:txBody>
          <a:bodyPr>
            <a:normAutofit fontScale="90000"/>
          </a:bodyPr>
          <a:lstStyle/>
          <a:p>
            <a:r>
              <a:rPr lang="en-US" sz="3600" dirty="0"/>
              <a:t>(Personal) Productivity++ Initiative</a:t>
            </a:r>
            <a:br>
              <a:rPr lang="en-US" sz="3600" dirty="0"/>
            </a:br>
            <a:r>
              <a:rPr lang="en-US" sz="2400" dirty="0"/>
              <a:t>Ask: </a:t>
            </a:r>
            <a:r>
              <a:rPr lang="en-US" sz="2400" i="1" dirty="0"/>
              <a:t>Is My Work _______ ?</a:t>
            </a:r>
            <a:endParaRPr lang="en-US" sz="2400" dirty="0"/>
          </a:p>
        </p:txBody>
      </p:sp>
      <p:sp>
        <p:nvSpPr>
          <p:cNvPr id="5" name="TextBox 4"/>
          <p:cNvSpPr txBox="1"/>
          <p:nvPr/>
        </p:nvSpPr>
        <p:spPr>
          <a:xfrm>
            <a:off x="1707613" y="5908041"/>
            <a:ext cx="8455969"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defTabSz="409575">
              <a:spcBef>
                <a:spcPct val="0"/>
              </a:spcBef>
            </a:pPr>
            <a:r>
              <a:rPr lang="en-US" sz="2400" dirty="0">
                <a:solidFill>
                  <a:srgbClr val="000000"/>
                </a:solidFill>
                <a:latin typeface="Arial"/>
                <a:sym typeface="Helvetica Light" charset="0"/>
                <a:hlinkClick r:id="rId2"/>
              </a:rPr>
              <a:t>https://github.com/trilinos/Trilinos/wiki/Productivity---Initiative</a:t>
            </a:r>
            <a:r>
              <a:rPr lang="en-US" sz="2400" dirty="0">
                <a:solidFill>
                  <a:srgbClr val="000000"/>
                </a:solidFill>
                <a:latin typeface="Arial"/>
                <a:sym typeface="Helvetica Light" charset="0"/>
              </a:rPr>
              <a:t> </a:t>
            </a:r>
          </a:p>
        </p:txBody>
      </p:sp>
      <p:pic>
        <p:nvPicPr>
          <p:cNvPr id="6" name="Picture 5">
            <a:extLst>
              <a:ext uri="{FF2B5EF4-FFF2-40B4-BE49-F238E27FC236}">
                <a16:creationId xmlns:a16="http://schemas.microsoft.com/office/drawing/2014/main" id="{E551DA51-13C7-6942-B3B9-EF7A54ACABAB}"/>
              </a:ext>
            </a:extLst>
          </p:cNvPr>
          <p:cNvPicPr>
            <a:picLocks noChangeAspect="1"/>
          </p:cNvPicPr>
          <p:nvPr/>
        </p:nvPicPr>
        <p:blipFill>
          <a:blip r:embed="rId3"/>
          <a:stretch>
            <a:fillRect/>
          </a:stretch>
        </p:blipFill>
        <p:spPr>
          <a:xfrm>
            <a:off x="2069754" y="1273628"/>
            <a:ext cx="7543801" cy="4310743"/>
          </a:xfrm>
          <a:prstGeom prst="rect">
            <a:avLst/>
          </a:prstGeom>
          <a:ln w="28575">
            <a:solidFill>
              <a:schemeClr val="tx1"/>
            </a:solidFill>
          </a:ln>
        </p:spPr>
      </p:pic>
    </p:spTree>
    <p:extLst>
      <p:ext uri="{BB962C8B-B14F-4D97-AF65-F5344CB8AC3E}">
        <p14:creationId xmlns:p14="http://schemas.microsoft.com/office/powerpoint/2010/main" val="23031262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2612796" y="5968218"/>
            <a:ext cx="5816600" cy="365760"/>
          </a:xfrm>
        </p:spPr>
        <p:txBody>
          <a:bodyPr/>
          <a:lstStyle/>
          <a:p>
            <a:pPr>
              <a:defRPr/>
            </a:pPr>
            <a:fld id="{2E01D2C8-50A5-0046-921C-B4599C136B2B}" type="slidenum">
              <a:rPr lang="en-US" smtClean="0"/>
              <a:pPr>
                <a:defRPr/>
              </a:pPr>
              <a:t>13</a:t>
            </a:fld>
            <a:endParaRPr lang="en-US" dirty="0"/>
          </a:p>
        </p:txBody>
      </p:sp>
      <p:pic>
        <p:nvPicPr>
          <p:cNvPr id="16" name="Picture 15"/>
          <p:cNvPicPr>
            <a:picLocks noChangeAspect="1"/>
          </p:cNvPicPr>
          <p:nvPr/>
        </p:nvPicPr>
        <p:blipFill>
          <a:blip r:embed="rId2"/>
          <a:stretch>
            <a:fillRect/>
          </a:stretch>
        </p:blipFill>
        <p:spPr>
          <a:xfrm>
            <a:off x="8377033" y="-905022"/>
            <a:ext cx="3810000" cy="3810000"/>
          </a:xfrm>
          <a:prstGeom prst="rect">
            <a:avLst/>
          </a:prstGeom>
        </p:spPr>
      </p:pic>
      <p:pic>
        <p:nvPicPr>
          <p:cNvPr id="17" name="Picture 16"/>
          <p:cNvPicPr>
            <a:picLocks noChangeAspect="1"/>
          </p:cNvPicPr>
          <p:nvPr/>
        </p:nvPicPr>
        <p:blipFill>
          <a:blip r:embed="rId3"/>
          <a:stretch>
            <a:fillRect/>
          </a:stretch>
        </p:blipFill>
        <p:spPr>
          <a:xfrm>
            <a:off x="3085236" y="0"/>
            <a:ext cx="3810000" cy="3810000"/>
          </a:xfrm>
          <a:prstGeom prst="rect">
            <a:avLst/>
          </a:prstGeom>
        </p:spPr>
      </p:pic>
      <p:pic>
        <p:nvPicPr>
          <p:cNvPr id="18" name="Picture 17"/>
          <p:cNvPicPr>
            <a:picLocks noChangeAspect="1"/>
          </p:cNvPicPr>
          <p:nvPr/>
        </p:nvPicPr>
        <p:blipFill>
          <a:blip r:embed="rId4"/>
          <a:stretch>
            <a:fillRect/>
          </a:stretch>
        </p:blipFill>
        <p:spPr>
          <a:xfrm>
            <a:off x="3085236" y="2598590"/>
            <a:ext cx="3810000" cy="3810000"/>
          </a:xfrm>
          <a:prstGeom prst="rect">
            <a:avLst/>
          </a:prstGeom>
        </p:spPr>
      </p:pic>
      <p:pic>
        <p:nvPicPr>
          <p:cNvPr id="19" name="Picture 18"/>
          <p:cNvPicPr>
            <a:picLocks noChangeAspect="1"/>
          </p:cNvPicPr>
          <p:nvPr/>
        </p:nvPicPr>
        <p:blipFill>
          <a:blip r:embed="rId5"/>
          <a:stretch>
            <a:fillRect/>
          </a:stretch>
        </p:blipFill>
        <p:spPr>
          <a:xfrm>
            <a:off x="3161436" y="4313884"/>
            <a:ext cx="3810000" cy="3810000"/>
          </a:xfrm>
          <a:prstGeom prst="rect">
            <a:avLst/>
          </a:prstGeom>
        </p:spPr>
      </p:pic>
      <p:pic>
        <p:nvPicPr>
          <p:cNvPr id="20" name="Picture 19"/>
          <p:cNvPicPr>
            <a:picLocks noChangeAspect="1"/>
          </p:cNvPicPr>
          <p:nvPr/>
        </p:nvPicPr>
        <p:blipFill>
          <a:blip r:embed="rId6"/>
          <a:stretch>
            <a:fillRect/>
          </a:stretch>
        </p:blipFill>
        <p:spPr>
          <a:xfrm>
            <a:off x="6802623" y="1344862"/>
            <a:ext cx="3810000" cy="3810000"/>
          </a:xfrm>
          <a:prstGeom prst="rect">
            <a:avLst/>
          </a:prstGeom>
        </p:spPr>
      </p:pic>
      <p:pic>
        <p:nvPicPr>
          <p:cNvPr id="23" name="Picture 22"/>
          <p:cNvPicPr>
            <a:picLocks noChangeAspect="1"/>
          </p:cNvPicPr>
          <p:nvPr/>
        </p:nvPicPr>
        <p:blipFill>
          <a:blip r:embed="rId7"/>
          <a:stretch>
            <a:fillRect/>
          </a:stretch>
        </p:blipFill>
        <p:spPr>
          <a:xfrm>
            <a:off x="8871746" y="1250803"/>
            <a:ext cx="3810000" cy="3810000"/>
          </a:xfrm>
          <a:prstGeom prst="rect">
            <a:avLst/>
          </a:prstGeom>
        </p:spPr>
      </p:pic>
      <p:pic>
        <p:nvPicPr>
          <p:cNvPr id="22" name="Picture 21"/>
          <p:cNvPicPr>
            <a:picLocks noChangeAspect="1"/>
          </p:cNvPicPr>
          <p:nvPr/>
        </p:nvPicPr>
        <p:blipFill>
          <a:blip r:embed="rId8"/>
          <a:stretch>
            <a:fillRect/>
          </a:stretch>
        </p:blipFill>
        <p:spPr>
          <a:xfrm>
            <a:off x="6878823" y="3025877"/>
            <a:ext cx="3810000" cy="3810000"/>
          </a:xfrm>
          <a:prstGeom prst="rect">
            <a:avLst/>
          </a:prstGeom>
        </p:spPr>
      </p:pic>
      <p:pic>
        <p:nvPicPr>
          <p:cNvPr id="21" name="Picture 20"/>
          <p:cNvPicPr>
            <a:picLocks noChangeAspect="1"/>
          </p:cNvPicPr>
          <p:nvPr/>
        </p:nvPicPr>
        <p:blipFill>
          <a:blip r:embed="rId9"/>
          <a:stretch>
            <a:fillRect/>
          </a:stretch>
        </p:blipFill>
        <p:spPr>
          <a:xfrm>
            <a:off x="8403996" y="4886178"/>
            <a:ext cx="3810000" cy="3810000"/>
          </a:xfrm>
          <a:prstGeom prst="rect">
            <a:avLst/>
          </a:prstGeom>
        </p:spPr>
      </p:pic>
      <p:sp>
        <p:nvSpPr>
          <p:cNvPr id="5" name="Title 4"/>
          <p:cNvSpPr>
            <a:spLocks noGrp="1"/>
          </p:cNvSpPr>
          <p:nvPr>
            <p:ph type="title"/>
          </p:nvPr>
        </p:nvSpPr>
        <p:spPr>
          <a:xfrm>
            <a:off x="6705909" y="50585"/>
            <a:ext cx="2460087" cy="1570354"/>
          </a:xfrm>
        </p:spPr>
        <p:style>
          <a:lnRef idx="2">
            <a:schemeClr val="dk1"/>
          </a:lnRef>
          <a:fillRef idx="1">
            <a:schemeClr val="lt1"/>
          </a:fillRef>
          <a:effectRef idx="0">
            <a:schemeClr val="dk1"/>
          </a:effectRef>
          <a:fontRef idx="minor">
            <a:schemeClr val="dk1"/>
          </a:fontRef>
        </p:style>
        <p:txBody>
          <a:bodyPr/>
          <a:lstStyle/>
          <a:p>
            <a:r>
              <a:rPr lang="en-US" sz="2400" dirty="0"/>
              <a:t>Complementary Multi-tasking.</a:t>
            </a:r>
          </a:p>
        </p:txBody>
      </p:sp>
      <p:pic>
        <p:nvPicPr>
          <p:cNvPr id="24" name="Picture 23"/>
          <p:cNvPicPr>
            <a:picLocks noChangeAspect="1"/>
          </p:cNvPicPr>
          <p:nvPr/>
        </p:nvPicPr>
        <p:blipFill>
          <a:blip r:embed="rId10"/>
          <a:stretch>
            <a:fillRect/>
          </a:stretch>
        </p:blipFill>
        <p:spPr>
          <a:xfrm>
            <a:off x="3152059" y="29209"/>
            <a:ext cx="1674055" cy="1674055"/>
          </a:xfrm>
          <a:prstGeom prst="rect">
            <a:avLst/>
          </a:prstGeom>
        </p:spPr>
      </p:pic>
      <p:pic>
        <p:nvPicPr>
          <p:cNvPr id="3" name="Picture 2">
            <a:extLst>
              <a:ext uri="{FF2B5EF4-FFF2-40B4-BE49-F238E27FC236}">
                <a16:creationId xmlns:a16="http://schemas.microsoft.com/office/drawing/2014/main" id="{C17CFC43-0605-524E-B622-42A4B465F1D1}"/>
              </a:ext>
            </a:extLst>
          </p:cNvPr>
          <p:cNvPicPr>
            <a:picLocks noChangeAspect="1"/>
          </p:cNvPicPr>
          <p:nvPr/>
        </p:nvPicPr>
        <p:blipFill>
          <a:blip r:embed="rId11"/>
          <a:stretch>
            <a:fillRect/>
          </a:stretch>
        </p:blipFill>
        <p:spPr>
          <a:xfrm>
            <a:off x="0" y="-7790"/>
            <a:ext cx="2507530" cy="3821823"/>
          </a:xfrm>
          <a:prstGeom prst="rect">
            <a:avLst/>
          </a:prstGeom>
        </p:spPr>
      </p:pic>
      <p:pic>
        <p:nvPicPr>
          <p:cNvPr id="7" name="Picture 6">
            <a:extLst>
              <a:ext uri="{FF2B5EF4-FFF2-40B4-BE49-F238E27FC236}">
                <a16:creationId xmlns:a16="http://schemas.microsoft.com/office/drawing/2014/main" id="{CB38281F-563B-3541-8309-758970725185}"/>
              </a:ext>
            </a:extLst>
          </p:cNvPr>
          <p:cNvPicPr>
            <a:picLocks noChangeAspect="1"/>
          </p:cNvPicPr>
          <p:nvPr/>
        </p:nvPicPr>
        <p:blipFill>
          <a:blip r:embed="rId12"/>
          <a:stretch>
            <a:fillRect/>
          </a:stretch>
        </p:blipFill>
        <p:spPr>
          <a:xfrm>
            <a:off x="-38399" y="3685881"/>
            <a:ext cx="3199836" cy="3199836"/>
          </a:xfrm>
          <a:prstGeom prst="rect">
            <a:avLst/>
          </a:prstGeom>
        </p:spPr>
      </p:pic>
      <p:pic>
        <p:nvPicPr>
          <p:cNvPr id="9" name="Picture 8">
            <a:extLst>
              <a:ext uri="{FF2B5EF4-FFF2-40B4-BE49-F238E27FC236}">
                <a16:creationId xmlns:a16="http://schemas.microsoft.com/office/drawing/2014/main" id="{0C658D30-A939-4348-A8C1-A4D0042E25C7}"/>
              </a:ext>
            </a:extLst>
          </p:cNvPr>
          <p:cNvPicPr>
            <a:picLocks noChangeAspect="1"/>
          </p:cNvPicPr>
          <p:nvPr/>
        </p:nvPicPr>
        <p:blipFill>
          <a:blip r:embed="rId13"/>
          <a:stretch>
            <a:fillRect/>
          </a:stretch>
        </p:blipFill>
        <p:spPr>
          <a:xfrm>
            <a:off x="2478556" y="707709"/>
            <a:ext cx="1841500" cy="2768600"/>
          </a:xfrm>
          <a:prstGeom prst="rect">
            <a:avLst/>
          </a:prstGeom>
        </p:spPr>
      </p:pic>
    </p:spTree>
    <p:extLst>
      <p:ext uri="{BB962C8B-B14F-4D97-AF65-F5344CB8AC3E}">
        <p14:creationId xmlns:p14="http://schemas.microsoft.com/office/powerpoint/2010/main" val="1190116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1724026" y="1855788"/>
            <a:ext cx="8761413" cy="1085850"/>
          </a:xfrm>
          <a:noFill/>
        </p:spPr>
        <p:txBody>
          <a:bodyPr/>
          <a:lstStyle/>
          <a:p>
            <a:r>
              <a:rPr lang="en-US" sz="2600" dirty="0">
                <a:ea typeface="ＭＳ Ｐゴシック" pitchFamily="-107" charset="-128"/>
                <a:cs typeface="ＭＳ Ｐゴシック" pitchFamily="-107" charset="-128"/>
              </a:rPr>
              <a:t>Your Digital Presence</a:t>
            </a:r>
          </a:p>
        </p:txBody>
      </p:sp>
      <p:sp>
        <p:nvSpPr>
          <p:cNvPr id="17411" name="Rectangle 3"/>
          <p:cNvSpPr>
            <a:spLocks noGrp="1" noChangeArrowheads="1"/>
          </p:cNvSpPr>
          <p:nvPr>
            <p:ph type="subTitle" idx="1"/>
          </p:nvPr>
        </p:nvSpPr>
        <p:spPr>
          <a:xfrm>
            <a:off x="1524000" y="3183152"/>
            <a:ext cx="9144000" cy="2804899"/>
          </a:xfrm>
          <a:noFill/>
        </p:spPr>
        <p:txBody>
          <a:bodyPr/>
          <a:lstStyle/>
          <a:p>
            <a:pPr marL="342900" indent="-171450"/>
            <a:r>
              <a:rPr lang="en-US" dirty="0">
                <a:solidFill>
                  <a:schemeClr val="tx1"/>
                </a:solidFill>
                <a:ea typeface="ＭＳ Ｐゴシック" pitchFamily="-107" charset="-128"/>
                <a:cs typeface="ＭＳ Ｐゴシック" pitchFamily="-107" charset="-128"/>
              </a:rPr>
              <a:t>Michael A. Heroux</a:t>
            </a:r>
          </a:p>
          <a:p>
            <a:pPr marL="342900" indent="-171450"/>
            <a:r>
              <a:rPr lang="en-US" dirty="0">
                <a:solidFill>
                  <a:schemeClr val="tx1"/>
                </a:solidFill>
                <a:ea typeface="ＭＳ Ｐゴシック" pitchFamily="-107" charset="-128"/>
                <a:cs typeface="ＭＳ Ｐゴシック" pitchFamily="-107" charset="-128"/>
              </a:rPr>
              <a:t>Scientist in Residence</a:t>
            </a:r>
          </a:p>
          <a:p>
            <a:pPr marL="342900" indent="-171450"/>
            <a:r>
              <a:rPr lang="en-US" dirty="0">
                <a:solidFill>
                  <a:schemeClr val="tx1"/>
                </a:solidFill>
                <a:ea typeface="ＭＳ Ｐゴシック" pitchFamily="-107" charset="-128"/>
                <a:cs typeface="ＭＳ Ｐゴシック" pitchFamily="-107" charset="-128"/>
              </a:rPr>
              <a:t>Department of Computer Science</a:t>
            </a:r>
          </a:p>
          <a:p>
            <a:pPr marL="342900" indent="-171450"/>
            <a:endParaRPr lang="en-US" dirty="0">
              <a:solidFill>
                <a:schemeClr val="tx1"/>
              </a:solidFill>
              <a:ea typeface="ＭＳ Ｐゴシック" pitchFamily="-107" charset="-128"/>
              <a:cs typeface="ＭＳ Ｐゴシック" pitchFamily="-107" charset="-128"/>
            </a:endParaRPr>
          </a:p>
        </p:txBody>
      </p:sp>
      <p:sp>
        <p:nvSpPr>
          <p:cNvPr id="17414" name="Rectangle 7"/>
          <p:cNvSpPr>
            <a:spLocks noChangeArrowheads="1"/>
          </p:cNvSpPr>
          <p:nvPr/>
        </p:nvSpPr>
        <p:spPr bwMode="auto">
          <a:xfrm>
            <a:off x="2464095" y="6047521"/>
            <a:ext cx="6934200" cy="366767"/>
          </a:xfrm>
          <a:prstGeom prst="rect">
            <a:avLst/>
          </a:prstGeom>
          <a:noFill/>
          <a:ln w="12700">
            <a:noFill/>
            <a:miter lim="800000"/>
            <a:headEnd/>
            <a:tailEnd/>
          </a:ln>
        </p:spPr>
        <p:txBody>
          <a:bodyPr lIns="90487" tIns="44450" rIns="90487" bIns="44450">
            <a:prstTxWarp prst="textNoShape">
              <a:avLst/>
            </a:prstTxWarp>
            <a:spAutoFit/>
          </a:bodyPr>
          <a:lstStyle/>
          <a:p>
            <a:pPr algn="ctr">
              <a:spcBef>
                <a:spcPct val="0"/>
              </a:spcBef>
              <a:buSzTx/>
            </a:pPr>
            <a:r>
              <a:rPr lang="en-US" sz="900" dirty="0">
                <a:latin typeface="Helvetica" pitchFamily="-107" charset="0"/>
              </a:rPr>
              <a:t>Sandia National Laboratories is a multi-program laboratory operated by Sandia Corporation, a wholly owned subsidiary of Lockheed Martin company, for the U.S. Department of Energy’s National Nuclear Security Administration under contract DE-AC04-94AL85000. </a:t>
            </a:r>
          </a:p>
        </p:txBody>
      </p:sp>
    </p:spTree>
    <p:extLst>
      <p:ext uri="{BB962C8B-B14F-4D97-AF65-F5344CB8AC3E}">
        <p14:creationId xmlns:p14="http://schemas.microsoft.com/office/powerpoint/2010/main" val="2346151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824-7103-3B45-8783-EC1EC0EC7FDB}"/>
              </a:ext>
            </a:extLst>
          </p:cNvPr>
          <p:cNvSpPr>
            <a:spLocks noGrp="1"/>
          </p:cNvSpPr>
          <p:nvPr>
            <p:ph type="title"/>
          </p:nvPr>
        </p:nvSpPr>
        <p:spPr/>
        <p:txBody>
          <a:bodyPr/>
          <a:lstStyle/>
          <a:p>
            <a:r>
              <a:rPr lang="en-US" dirty="0"/>
              <a:t>Digital Platforms for Communication</a:t>
            </a:r>
          </a:p>
        </p:txBody>
      </p:sp>
      <p:sp>
        <p:nvSpPr>
          <p:cNvPr id="3" name="Content Placeholder 2">
            <a:extLst>
              <a:ext uri="{FF2B5EF4-FFF2-40B4-BE49-F238E27FC236}">
                <a16:creationId xmlns:a16="http://schemas.microsoft.com/office/drawing/2014/main" id="{C7111F4D-2192-C449-9EC6-A9EC56CD055D}"/>
              </a:ext>
            </a:extLst>
          </p:cNvPr>
          <p:cNvSpPr>
            <a:spLocks noGrp="1"/>
          </p:cNvSpPr>
          <p:nvPr>
            <p:ph idx="1"/>
          </p:nvPr>
        </p:nvSpPr>
        <p:spPr/>
        <p:txBody>
          <a:bodyPr>
            <a:normAutofit/>
          </a:bodyPr>
          <a:lstStyle/>
          <a:p>
            <a:r>
              <a:rPr lang="en-US" sz="2400" b="1" dirty="0"/>
              <a:t>REMINDER: Free digital platforms are:</a:t>
            </a:r>
          </a:p>
          <a:p>
            <a:pPr lvl="1"/>
            <a:r>
              <a:rPr lang="en-US" sz="2000" dirty="0"/>
              <a:t>Free as in no out-of-pocket expense, or ”freemium” (pay for some features).</a:t>
            </a:r>
          </a:p>
          <a:p>
            <a:pPr lvl="1"/>
            <a:r>
              <a:rPr lang="en-US" sz="2000" dirty="0"/>
              <a:t>NOT free as no-cost: </a:t>
            </a:r>
          </a:p>
          <a:p>
            <a:pPr lvl="2"/>
            <a:r>
              <a:rPr lang="en-US" sz="1800" dirty="0"/>
              <a:t>Your information (usually anonymized) is mined and used.</a:t>
            </a:r>
          </a:p>
          <a:p>
            <a:pPr lvl="2"/>
            <a:r>
              <a:rPr lang="en-US" sz="1800" dirty="0"/>
              <a:t>When paired with other information outside the system, can quickly and uniquely identify you.</a:t>
            </a:r>
          </a:p>
          <a:p>
            <a:r>
              <a:rPr lang="en-US" sz="2400" dirty="0"/>
              <a:t>Takeaway: Be careful what you share, or if you share at all.</a:t>
            </a:r>
          </a:p>
          <a:p>
            <a:r>
              <a:rPr lang="en-US" sz="2400" dirty="0"/>
              <a:t>Having said that:</a:t>
            </a:r>
          </a:p>
          <a:p>
            <a:pPr lvl="1"/>
            <a:r>
              <a:rPr lang="en-US" sz="2000" dirty="0"/>
              <a:t>These platforms are useful for making others aware of you, your projects.</a:t>
            </a:r>
          </a:p>
          <a:p>
            <a:pPr lvl="1"/>
            <a:r>
              <a:rPr lang="en-US" sz="2000" dirty="0"/>
              <a:t>They are indispensable for distributed collaboration.  Just be careful with sharing scope.</a:t>
            </a:r>
          </a:p>
        </p:txBody>
      </p:sp>
    </p:spTree>
    <p:extLst>
      <p:ext uri="{BB962C8B-B14F-4D97-AF65-F5344CB8AC3E}">
        <p14:creationId xmlns:p14="http://schemas.microsoft.com/office/powerpoint/2010/main" val="21348805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A883-4B82-CF41-8FB1-941A108F9517}"/>
              </a:ext>
            </a:extLst>
          </p:cNvPr>
          <p:cNvSpPr>
            <a:spLocks noGrp="1"/>
          </p:cNvSpPr>
          <p:nvPr>
            <p:ph type="title"/>
          </p:nvPr>
        </p:nvSpPr>
        <p:spPr>
          <a:xfrm>
            <a:off x="1066800" y="642594"/>
            <a:ext cx="10058400" cy="1371600"/>
          </a:xfrm>
        </p:spPr>
        <p:txBody>
          <a:bodyPr>
            <a:normAutofit/>
          </a:bodyPr>
          <a:lstStyle/>
          <a:p>
            <a:r>
              <a:rPr lang="en-US" dirty="0">
                <a:hlinkClick r:id="rId2"/>
              </a:rPr>
              <a:t>LinkedIn</a:t>
            </a:r>
            <a:endParaRPr lang="en-US" dirty="0"/>
          </a:p>
        </p:txBody>
      </p:sp>
      <p:pic>
        <p:nvPicPr>
          <p:cNvPr id="4" name="Picture 3">
            <a:extLst>
              <a:ext uri="{FF2B5EF4-FFF2-40B4-BE49-F238E27FC236}">
                <a16:creationId xmlns:a16="http://schemas.microsoft.com/office/drawing/2014/main" id="{734A38DB-D63E-FE42-8B38-1B307805823D}"/>
              </a:ext>
            </a:extLst>
          </p:cNvPr>
          <p:cNvPicPr>
            <a:picLocks noChangeAspect="1"/>
          </p:cNvPicPr>
          <p:nvPr/>
        </p:nvPicPr>
        <p:blipFill>
          <a:blip r:embed="rId3"/>
          <a:stretch>
            <a:fillRect/>
          </a:stretch>
        </p:blipFill>
        <p:spPr>
          <a:xfrm>
            <a:off x="1154352" y="2843097"/>
            <a:ext cx="3019646" cy="2269423"/>
          </a:xfrm>
          <a:prstGeom prst="rect">
            <a:avLst/>
          </a:prstGeom>
        </p:spPr>
      </p:pic>
      <p:sp>
        <p:nvSpPr>
          <p:cNvPr id="3" name="Content Placeholder 2">
            <a:extLst>
              <a:ext uri="{FF2B5EF4-FFF2-40B4-BE49-F238E27FC236}">
                <a16:creationId xmlns:a16="http://schemas.microsoft.com/office/drawing/2014/main" id="{40AF6434-8D21-5640-82D2-91644E808582}"/>
              </a:ext>
            </a:extLst>
          </p:cNvPr>
          <p:cNvSpPr>
            <a:spLocks noGrp="1"/>
          </p:cNvSpPr>
          <p:nvPr>
            <p:ph idx="1"/>
          </p:nvPr>
        </p:nvSpPr>
        <p:spPr>
          <a:xfrm>
            <a:off x="4339033" y="3016576"/>
            <a:ext cx="7431684" cy="3018463"/>
          </a:xfrm>
        </p:spPr>
        <p:txBody>
          <a:bodyPr>
            <a:normAutofit/>
          </a:bodyPr>
          <a:lstStyle/>
          <a:p>
            <a:r>
              <a:rPr lang="en-US" sz="2400" dirty="0"/>
              <a:t>Professional Networking Site.</a:t>
            </a:r>
          </a:p>
          <a:p>
            <a:r>
              <a:rPr lang="en-US" sz="2400" dirty="0"/>
              <a:t>Owned by Microsoft.</a:t>
            </a:r>
          </a:p>
          <a:p>
            <a:r>
              <a:rPr lang="en-US" sz="2400" dirty="0"/>
              <a:t>Used for professional news, recruiting, community stature.</a:t>
            </a:r>
          </a:p>
          <a:p>
            <a:r>
              <a:rPr lang="en-US" sz="2400" dirty="0"/>
              <a:t>Skills and Endorsements.</a:t>
            </a:r>
          </a:p>
          <a:p>
            <a:r>
              <a:rPr lang="en-US" sz="2400" dirty="0"/>
              <a:t>A professional version of FaceBook.</a:t>
            </a:r>
          </a:p>
        </p:txBody>
      </p:sp>
    </p:spTree>
    <p:extLst>
      <p:ext uri="{BB962C8B-B14F-4D97-AF65-F5344CB8AC3E}">
        <p14:creationId xmlns:p14="http://schemas.microsoft.com/office/powerpoint/2010/main" val="28577106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2E39-BBDB-CF48-B916-1E539E92A8D5}"/>
              </a:ext>
            </a:extLst>
          </p:cNvPr>
          <p:cNvSpPr>
            <a:spLocks noGrp="1"/>
          </p:cNvSpPr>
          <p:nvPr>
            <p:ph type="title"/>
          </p:nvPr>
        </p:nvSpPr>
        <p:spPr>
          <a:xfrm>
            <a:off x="438381" y="642594"/>
            <a:ext cx="10058400" cy="1371600"/>
          </a:xfrm>
        </p:spPr>
        <p:txBody>
          <a:bodyPr>
            <a:normAutofit/>
          </a:bodyPr>
          <a:lstStyle/>
          <a:p>
            <a:r>
              <a:rPr lang="en-US" dirty="0">
                <a:hlinkClick r:id="rId2"/>
              </a:rPr>
              <a:t>GitHub</a:t>
            </a:r>
            <a:endParaRPr lang="en-US" dirty="0"/>
          </a:p>
        </p:txBody>
      </p:sp>
      <p:pic>
        <p:nvPicPr>
          <p:cNvPr id="4" name="Picture 3">
            <a:extLst>
              <a:ext uri="{FF2B5EF4-FFF2-40B4-BE49-F238E27FC236}">
                <a16:creationId xmlns:a16="http://schemas.microsoft.com/office/drawing/2014/main" id="{8BB1A097-9C02-074A-8454-113096A5A26C}"/>
              </a:ext>
            </a:extLst>
          </p:cNvPr>
          <p:cNvPicPr>
            <a:picLocks noChangeAspect="1"/>
          </p:cNvPicPr>
          <p:nvPr/>
        </p:nvPicPr>
        <p:blipFill>
          <a:blip r:embed="rId3"/>
          <a:stretch>
            <a:fillRect/>
          </a:stretch>
        </p:blipFill>
        <p:spPr>
          <a:xfrm>
            <a:off x="285945" y="2420851"/>
            <a:ext cx="2081259" cy="2081259"/>
          </a:xfrm>
          <a:prstGeom prst="rect">
            <a:avLst/>
          </a:prstGeom>
        </p:spPr>
      </p:pic>
      <p:sp>
        <p:nvSpPr>
          <p:cNvPr id="3" name="Content Placeholder 2">
            <a:extLst>
              <a:ext uri="{FF2B5EF4-FFF2-40B4-BE49-F238E27FC236}">
                <a16:creationId xmlns:a16="http://schemas.microsoft.com/office/drawing/2014/main" id="{20226279-23BB-3E4B-91AB-42F4C3DB638D}"/>
              </a:ext>
            </a:extLst>
          </p:cNvPr>
          <p:cNvSpPr>
            <a:spLocks noGrp="1"/>
          </p:cNvSpPr>
          <p:nvPr>
            <p:ph idx="1"/>
          </p:nvPr>
        </p:nvSpPr>
        <p:spPr>
          <a:xfrm>
            <a:off x="2749024" y="390222"/>
            <a:ext cx="9025057" cy="5825184"/>
          </a:xfrm>
        </p:spPr>
        <p:txBody>
          <a:bodyPr>
            <a:normAutofit lnSpcReduction="10000"/>
          </a:bodyPr>
          <a:lstStyle/>
          <a:p>
            <a:r>
              <a:rPr lang="en-US" dirty="0"/>
              <a:t>GitHub is an information management and collaboration platform.</a:t>
            </a:r>
          </a:p>
          <a:p>
            <a:r>
              <a:rPr lang="en-US" dirty="0"/>
              <a:t>It is useful for software projects (you know this) and much more (you may not know this).</a:t>
            </a:r>
          </a:p>
          <a:p>
            <a:r>
              <a:rPr lang="en-US" dirty="0"/>
              <a:t>Formatted documents: Markdown - </a:t>
            </a:r>
            <a:r>
              <a:rPr lang="en-US" dirty="0">
                <a:hlinkClick r:id="rId4"/>
              </a:rPr>
              <a:t>https://www.markdownguide.org/cheat-sheet/</a:t>
            </a:r>
            <a:r>
              <a:rPr lang="en-US" dirty="0"/>
              <a:t> </a:t>
            </a:r>
          </a:p>
          <a:p>
            <a:r>
              <a:rPr lang="en-US" dirty="0"/>
              <a:t>Types of organizations:</a:t>
            </a:r>
          </a:p>
          <a:p>
            <a:pPr lvl="1"/>
            <a:r>
              <a:rPr lang="en-US" dirty="0"/>
              <a:t>You (your GitHub ID): </a:t>
            </a:r>
          </a:p>
          <a:p>
            <a:pPr lvl="2"/>
            <a:r>
              <a:rPr lang="en-US" dirty="0"/>
              <a:t>maherou – mine ($4/month)</a:t>
            </a:r>
          </a:p>
          <a:p>
            <a:pPr lvl="2"/>
            <a:r>
              <a:rPr lang="en-US" dirty="0">
                <a:hlinkClick r:id="rId5"/>
              </a:rPr>
              <a:t>https://maherou.github.io</a:t>
            </a:r>
            <a:r>
              <a:rPr lang="en-US" dirty="0"/>
              <a:t> – My website</a:t>
            </a:r>
          </a:p>
          <a:p>
            <a:pPr lvl="2"/>
            <a:r>
              <a:rPr lang="en-US" dirty="0">
                <a:hlinkClick r:id="rId6"/>
              </a:rPr>
              <a:t>https://github.com/maherou</a:t>
            </a:r>
            <a:r>
              <a:rPr lang="en-US" dirty="0"/>
              <a:t> – Uses a newer GitHub profile repo – Enables configurable README.md</a:t>
            </a:r>
          </a:p>
          <a:p>
            <a:pPr lvl="1"/>
            <a:r>
              <a:rPr lang="en-US" dirty="0"/>
              <a:t>Others:</a:t>
            </a:r>
          </a:p>
          <a:p>
            <a:pPr lvl="2"/>
            <a:r>
              <a:rPr lang="en-US" dirty="0"/>
              <a:t>BetterScientificSoftware: Org for advancing, well, better scientific software.</a:t>
            </a:r>
          </a:p>
          <a:p>
            <a:pPr lvl="3"/>
            <a:r>
              <a:rPr lang="en-US" dirty="0"/>
              <a:t>Multiple repos: PSIP-Tools, Trust-Tools.</a:t>
            </a:r>
          </a:p>
          <a:p>
            <a:pPr lvl="3"/>
            <a:r>
              <a:rPr lang="en-US" dirty="0"/>
              <a:t>Special repo: </a:t>
            </a:r>
            <a:r>
              <a:rPr lang="en-US" dirty="0">
                <a:hlinkClick r:id="rId7"/>
              </a:rPr>
              <a:t>https://betterscientificsoftware.github.io</a:t>
            </a:r>
            <a:r>
              <a:rPr lang="en-US" dirty="0"/>
              <a:t> </a:t>
            </a:r>
          </a:p>
          <a:p>
            <a:pPr lvl="2"/>
            <a:r>
              <a:rPr lang="en-US" dirty="0"/>
              <a:t>Collegeville: Educational org</a:t>
            </a:r>
          </a:p>
          <a:p>
            <a:pPr lvl="3"/>
            <a:r>
              <a:rPr lang="en-US" dirty="0">
                <a:hlinkClick r:id="rId8"/>
              </a:rPr>
              <a:t>https://github.com/Collegeville</a:t>
            </a:r>
            <a:r>
              <a:rPr lang="en-US" dirty="0"/>
              <a:t> </a:t>
            </a:r>
          </a:p>
          <a:p>
            <a:pPr lvl="3"/>
            <a:r>
              <a:rPr lang="en-US" dirty="0"/>
              <a:t>Research student repos.</a:t>
            </a:r>
          </a:p>
          <a:p>
            <a:pPr lvl="3"/>
            <a:r>
              <a:rPr lang="en-US" dirty="0"/>
              <a:t>Project repos.</a:t>
            </a:r>
          </a:p>
          <a:p>
            <a:pPr lvl="3"/>
            <a:r>
              <a:rPr lang="en-US" dirty="0"/>
              <a:t>Issues-only repo: </a:t>
            </a:r>
            <a:r>
              <a:rPr lang="en-US" dirty="0">
                <a:hlinkClick r:id="rId9"/>
              </a:rPr>
              <a:t>https://github.com/Collegeville/Labora</a:t>
            </a:r>
            <a:r>
              <a:rPr lang="en-US" dirty="0"/>
              <a:t>  </a:t>
            </a:r>
          </a:p>
          <a:p>
            <a:pPr lvl="3"/>
            <a:r>
              <a:rPr lang="en-US" dirty="0"/>
              <a:t>Team policy: </a:t>
            </a:r>
            <a:r>
              <a:rPr lang="en-US" dirty="0">
                <a:hlinkClick r:id="rId10"/>
              </a:rPr>
              <a:t>https://github.com/Collegeville/Labora/blob/master/TeamPolicy.md</a:t>
            </a:r>
            <a:r>
              <a:rPr lang="en-US" dirty="0"/>
              <a:t> </a:t>
            </a:r>
          </a:p>
          <a:p>
            <a:pPr lvl="3"/>
            <a:r>
              <a:rPr lang="en-US" dirty="0"/>
              <a:t>Workshop repos: </a:t>
            </a:r>
            <a:r>
              <a:rPr lang="en-US" dirty="0">
                <a:hlinkClick r:id="rId11"/>
              </a:rPr>
              <a:t>https://github.com/Collegeville/Workshops</a:t>
            </a:r>
            <a:endParaRPr lang="en-US" dirty="0"/>
          </a:p>
          <a:p>
            <a:pPr lvl="3"/>
            <a:r>
              <a:rPr lang="en-US" dirty="0"/>
              <a:t>Generated website: </a:t>
            </a:r>
            <a:r>
              <a:rPr lang="en-US" dirty="0">
                <a:hlinkClick r:id="rId12"/>
              </a:rPr>
              <a:t>https://collegeville.github.io/Workshops/</a:t>
            </a:r>
            <a:r>
              <a:rPr lang="en-US" dirty="0"/>
              <a:t> </a:t>
            </a:r>
          </a:p>
        </p:txBody>
      </p:sp>
    </p:spTree>
    <p:extLst>
      <p:ext uri="{BB962C8B-B14F-4D97-AF65-F5344CB8AC3E}">
        <p14:creationId xmlns:p14="http://schemas.microsoft.com/office/powerpoint/2010/main" val="3945478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29156" y="2275165"/>
            <a:ext cx="8933688" cy="1848371"/>
          </a:xfrm>
        </p:spPr>
        <p:txBody>
          <a:bodyPr>
            <a:normAutofit/>
          </a:bodyPr>
          <a:lstStyle/>
          <a:p>
            <a:r>
              <a:rPr lang="en-US" dirty="0"/>
              <a:t>AI and You</a:t>
            </a:r>
          </a:p>
        </p:txBody>
      </p:sp>
      <p:sp>
        <p:nvSpPr>
          <p:cNvPr id="2" name="Text Placeholder 1">
            <a:extLst>
              <a:ext uri="{FF2B5EF4-FFF2-40B4-BE49-F238E27FC236}">
                <a16:creationId xmlns:a16="http://schemas.microsoft.com/office/drawing/2014/main" id="{86CAB3DE-CE09-D4D8-9AAF-2D42C9E873F2}"/>
              </a:ext>
            </a:extLst>
          </p:cNvPr>
          <p:cNvSpPr>
            <a:spLocks noGrp="1"/>
          </p:cNvSpPr>
          <p:nvPr>
            <p:ph type="body" idx="1"/>
          </p:nvPr>
        </p:nvSpPr>
        <p:spPr>
          <a:xfrm>
            <a:off x="1629156" y="3832326"/>
            <a:ext cx="8939784" cy="1306936"/>
          </a:xfrm>
        </p:spPr>
        <p:txBody>
          <a:bodyPr>
            <a:noAutofit/>
          </a:bodyPr>
          <a:lstStyle/>
          <a:p>
            <a:r>
              <a:rPr lang="en-US" sz="2800" dirty="0"/>
              <a:t>Michael A. Heroux</a:t>
            </a:r>
          </a:p>
          <a:p>
            <a:r>
              <a:rPr lang="en-US" sz="2800" dirty="0"/>
              <a:t>Scientist in Residence</a:t>
            </a:r>
          </a:p>
          <a:p>
            <a:r>
              <a:rPr lang="en-US" sz="2800" dirty="0"/>
              <a:t>Department of Computer Science</a:t>
            </a:r>
          </a:p>
        </p:txBody>
      </p:sp>
    </p:spTree>
    <p:extLst>
      <p:ext uri="{BB962C8B-B14F-4D97-AF65-F5344CB8AC3E}">
        <p14:creationId xmlns:p14="http://schemas.microsoft.com/office/powerpoint/2010/main" val="17664216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A737-E802-D66A-DA17-5CA38906CB81}"/>
              </a:ext>
            </a:extLst>
          </p:cNvPr>
          <p:cNvSpPr>
            <a:spLocks noGrp="1"/>
          </p:cNvSpPr>
          <p:nvPr>
            <p:ph type="title"/>
          </p:nvPr>
        </p:nvSpPr>
        <p:spPr>
          <a:xfrm>
            <a:off x="1066800" y="413518"/>
            <a:ext cx="10058400" cy="867807"/>
          </a:xfrm>
        </p:spPr>
        <p:txBody>
          <a:bodyPr>
            <a:normAutofit/>
          </a:bodyPr>
          <a:lstStyle/>
          <a:p>
            <a:r>
              <a:rPr lang="en-US" sz="4400" dirty="0"/>
              <a:t>Powerful Questions</a:t>
            </a:r>
          </a:p>
        </p:txBody>
      </p:sp>
      <p:sp>
        <p:nvSpPr>
          <p:cNvPr id="3" name="Slide Number Placeholder 2">
            <a:extLst>
              <a:ext uri="{FF2B5EF4-FFF2-40B4-BE49-F238E27FC236}">
                <a16:creationId xmlns:a16="http://schemas.microsoft.com/office/drawing/2014/main" id="{A5E58BE2-0FDA-F0D0-CD84-BBB018562179}"/>
              </a:ext>
            </a:extLst>
          </p:cNvPr>
          <p:cNvSpPr>
            <a:spLocks noGrp="1"/>
          </p:cNvSpPr>
          <p:nvPr>
            <p:ph type="sldNum" sz="quarter" idx="10"/>
          </p:nvPr>
        </p:nvSpPr>
        <p:spPr/>
        <p:txBody>
          <a:bodyPr/>
          <a:lstStyle/>
          <a:p>
            <a:fld id="{4FAB73BC-B049-4115-A692-8D63A059BFB8}" type="slidenum">
              <a:rPr lang="en-US" smtClean="0"/>
              <a:pPr/>
              <a:t>19</a:t>
            </a:fld>
            <a:endParaRPr lang="en-US" dirty="0"/>
          </a:p>
        </p:txBody>
      </p:sp>
      <p:sp>
        <p:nvSpPr>
          <p:cNvPr id="4" name="Content Placeholder 3">
            <a:extLst>
              <a:ext uri="{FF2B5EF4-FFF2-40B4-BE49-F238E27FC236}">
                <a16:creationId xmlns:a16="http://schemas.microsoft.com/office/drawing/2014/main" id="{B5EFCBBB-CD61-75B6-675D-2AE695138AD6}"/>
              </a:ext>
            </a:extLst>
          </p:cNvPr>
          <p:cNvSpPr>
            <a:spLocks noGrp="1"/>
          </p:cNvSpPr>
          <p:nvPr>
            <p:ph sz="quarter" idx="11"/>
          </p:nvPr>
        </p:nvSpPr>
        <p:spPr/>
        <p:txBody>
          <a:bodyPr>
            <a:normAutofit/>
          </a:bodyPr>
          <a:lstStyle/>
          <a:p>
            <a:pPr marL="0" indent="0">
              <a:buNone/>
            </a:pPr>
            <a:r>
              <a:rPr lang="en-US" sz="3600" dirty="0"/>
              <a:t>Kids to Adults: Why?           Why?          Why?</a:t>
            </a:r>
          </a:p>
          <a:p>
            <a:endParaRPr lang="en-US" sz="3600" dirty="0"/>
          </a:p>
          <a:p>
            <a:endParaRPr lang="en-US" sz="3600" dirty="0"/>
          </a:p>
          <a:p>
            <a:pPr marL="0" indent="0">
              <a:buNone/>
            </a:pPr>
            <a:r>
              <a:rPr lang="en-US" sz="3600" dirty="0"/>
              <a:t>You to AI Bot: How?           How?          How?</a:t>
            </a:r>
          </a:p>
          <a:p>
            <a:endParaRPr lang="en-US" sz="3600" dirty="0"/>
          </a:p>
          <a:p>
            <a:pPr marL="0" indent="0">
              <a:buNone/>
            </a:pPr>
            <a:r>
              <a:rPr lang="en-US" sz="3600" dirty="0"/>
              <a:t>Prompt: </a:t>
            </a:r>
          </a:p>
          <a:p>
            <a:pPr marL="0" indent="0">
              <a:buNone/>
            </a:pPr>
            <a:r>
              <a:rPr lang="en-US" sz="2800" i="1" dirty="0"/>
              <a:t>	I &lt;describe your job&gt;.  How can you help me do my job better?</a:t>
            </a:r>
          </a:p>
          <a:p>
            <a:endParaRPr lang="en-US" sz="3600" dirty="0"/>
          </a:p>
        </p:txBody>
      </p:sp>
      <p:sp>
        <p:nvSpPr>
          <p:cNvPr id="5" name="Right Arrow 4">
            <a:extLst>
              <a:ext uri="{FF2B5EF4-FFF2-40B4-BE49-F238E27FC236}">
                <a16:creationId xmlns:a16="http://schemas.microsoft.com/office/drawing/2014/main" id="{50B140B7-6D8F-C323-5820-95D3F92C40C7}"/>
              </a:ext>
            </a:extLst>
          </p:cNvPr>
          <p:cNvSpPr/>
          <p:nvPr/>
        </p:nvSpPr>
        <p:spPr>
          <a:xfrm>
            <a:off x="4686601" y="148603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4E1AB60D-F004-DDEC-A631-DEEF075CB5B3}"/>
              </a:ext>
            </a:extLst>
          </p:cNvPr>
          <p:cNvSpPr/>
          <p:nvPr/>
        </p:nvSpPr>
        <p:spPr>
          <a:xfrm>
            <a:off x="6878860" y="148603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5BF32D3F-6098-1DF3-351A-47E5814C7CE0}"/>
              </a:ext>
            </a:extLst>
          </p:cNvPr>
          <p:cNvSpPr/>
          <p:nvPr/>
        </p:nvSpPr>
        <p:spPr>
          <a:xfrm>
            <a:off x="4619643" y="3472434"/>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0E9F6B92-0283-AF73-B6BA-A6765D8404E8}"/>
              </a:ext>
            </a:extLst>
          </p:cNvPr>
          <p:cNvSpPr/>
          <p:nvPr/>
        </p:nvSpPr>
        <p:spPr>
          <a:xfrm>
            <a:off x="6955021" y="351059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620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1724026" y="1855788"/>
            <a:ext cx="8761413" cy="1085850"/>
          </a:xfrm>
          <a:noFill/>
        </p:spPr>
        <p:txBody>
          <a:bodyPr/>
          <a:lstStyle/>
          <a:p>
            <a:r>
              <a:rPr lang="en-US" sz="2600" dirty="0">
                <a:ea typeface="ＭＳ Ｐゴシック" pitchFamily="-107" charset="-128"/>
                <a:cs typeface="ＭＳ Ｐゴシック" pitchFamily="-107" charset="-128"/>
              </a:rPr>
              <a:t>Some Thoughts on Time Management</a:t>
            </a:r>
            <a:br>
              <a:rPr lang="en-US" sz="2600" dirty="0">
                <a:ea typeface="ＭＳ Ｐゴシック" pitchFamily="-107" charset="-128"/>
                <a:cs typeface="ＭＳ Ｐゴシック" pitchFamily="-107" charset="-128"/>
              </a:rPr>
            </a:br>
            <a:r>
              <a:rPr lang="en-US" sz="2600" dirty="0">
                <a:ea typeface="ＭＳ Ｐゴシック" pitchFamily="-107" charset="-128"/>
                <a:cs typeface="ＭＳ Ｐゴシック" pitchFamily="-107" charset="-128"/>
              </a:rPr>
              <a:t>A Principles Approach</a:t>
            </a:r>
          </a:p>
        </p:txBody>
      </p:sp>
      <p:sp>
        <p:nvSpPr>
          <p:cNvPr id="17411" name="Rectangle 3"/>
          <p:cNvSpPr>
            <a:spLocks noGrp="1" noChangeArrowheads="1"/>
          </p:cNvSpPr>
          <p:nvPr>
            <p:ph type="subTitle" idx="1"/>
          </p:nvPr>
        </p:nvSpPr>
        <p:spPr>
          <a:xfrm>
            <a:off x="1524000" y="3183152"/>
            <a:ext cx="9144000" cy="2804899"/>
          </a:xfrm>
          <a:noFill/>
        </p:spPr>
        <p:txBody>
          <a:bodyPr/>
          <a:lstStyle/>
          <a:p>
            <a:pPr marL="342900" indent="-171450"/>
            <a:r>
              <a:rPr lang="en-US" dirty="0">
                <a:solidFill>
                  <a:schemeClr val="tx1"/>
                </a:solidFill>
                <a:ea typeface="ＭＳ Ｐゴシック" pitchFamily="-107" charset="-128"/>
                <a:cs typeface="ＭＳ Ｐゴシック" pitchFamily="-107" charset="-128"/>
              </a:rPr>
              <a:t>Michael A. Heroux</a:t>
            </a:r>
          </a:p>
          <a:p>
            <a:pPr marL="342900" indent="-171450"/>
            <a:r>
              <a:rPr lang="en-US" dirty="0">
                <a:solidFill>
                  <a:schemeClr val="tx1"/>
                </a:solidFill>
                <a:ea typeface="ＭＳ Ｐゴシック" pitchFamily="-107" charset="-128"/>
                <a:cs typeface="ＭＳ Ｐゴシック" pitchFamily="-107" charset="-128"/>
              </a:rPr>
              <a:t>Scientist in Residence</a:t>
            </a:r>
          </a:p>
          <a:p>
            <a:pPr marL="342900" indent="-171450"/>
            <a:r>
              <a:rPr lang="en-US" dirty="0">
                <a:solidFill>
                  <a:schemeClr val="tx1"/>
                </a:solidFill>
                <a:ea typeface="ＭＳ Ｐゴシック" pitchFamily="-107" charset="-128"/>
                <a:cs typeface="ＭＳ Ｐゴシック" pitchFamily="-107" charset="-128"/>
              </a:rPr>
              <a:t>Department of Computer Science</a:t>
            </a:r>
          </a:p>
        </p:txBody>
      </p:sp>
    </p:spTree>
    <p:extLst>
      <p:ext uri="{BB962C8B-B14F-4D97-AF65-F5344CB8AC3E}">
        <p14:creationId xmlns:p14="http://schemas.microsoft.com/office/powerpoint/2010/main" val="4155589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B18DEC-C464-F776-0D5B-146FC4964F58}"/>
              </a:ext>
            </a:extLst>
          </p:cNvPr>
          <p:cNvSpPr>
            <a:spLocks noGrp="1"/>
          </p:cNvSpPr>
          <p:nvPr>
            <p:ph type="title"/>
          </p:nvPr>
        </p:nvSpPr>
        <p:spPr/>
        <p:txBody>
          <a:bodyPr/>
          <a:lstStyle/>
          <a:p>
            <a:r>
              <a:rPr lang="en-US" dirty="0"/>
              <a:t>AI and Alignment</a:t>
            </a:r>
          </a:p>
        </p:txBody>
      </p:sp>
      <p:sp>
        <p:nvSpPr>
          <p:cNvPr id="4" name="Content Placeholder 3">
            <a:extLst>
              <a:ext uri="{FF2B5EF4-FFF2-40B4-BE49-F238E27FC236}">
                <a16:creationId xmlns:a16="http://schemas.microsoft.com/office/drawing/2014/main" id="{D3289365-3ADF-9558-1C1B-715B7953B9A3}"/>
              </a:ext>
            </a:extLst>
          </p:cNvPr>
          <p:cNvSpPr>
            <a:spLocks noGrp="1"/>
          </p:cNvSpPr>
          <p:nvPr>
            <p:ph sz="quarter" idx="11"/>
          </p:nvPr>
        </p:nvSpPr>
        <p:spPr>
          <a:xfrm>
            <a:off x="647700" y="1840448"/>
            <a:ext cx="11049000" cy="4179352"/>
          </a:xfrm>
        </p:spPr>
        <p:txBody>
          <a:bodyPr>
            <a:normAutofit/>
          </a:bodyPr>
          <a:lstStyle/>
          <a:p>
            <a:r>
              <a:rPr lang="en-US" sz="2800" dirty="0"/>
              <a:t>AI enables the creation of powerful tools</a:t>
            </a:r>
          </a:p>
          <a:p>
            <a:r>
              <a:rPr lang="en-US" sz="2800" dirty="0"/>
              <a:t>The consequences of design choices are much higher</a:t>
            </a:r>
          </a:p>
          <a:p>
            <a:r>
              <a:rPr lang="en-US" sz="2800" dirty="0"/>
              <a:t>Key concept: Alignment</a:t>
            </a:r>
          </a:p>
          <a:p>
            <a:endParaRPr lang="en-US" sz="2800" dirty="0"/>
          </a:p>
          <a:p>
            <a:r>
              <a:rPr lang="en-US" sz="2800" dirty="0"/>
              <a:t>Increased demand: </a:t>
            </a:r>
          </a:p>
          <a:p>
            <a:pPr lvl="1"/>
            <a:r>
              <a:rPr lang="en-US" sz="2400" dirty="0"/>
              <a:t>Domain knowledge: What the tools are supposed to do</a:t>
            </a:r>
          </a:p>
          <a:p>
            <a:pPr lvl="1"/>
            <a:r>
              <a:rPr lang="en-US" sz="2400" dirty="0"/>
              <a:t>Human knowledge: Understanding humans, our needs, how to design</a:t>
            </a:r>
          </a:p>
        </p:txBody>
      </p:sp>
      <p:pic>
        <p:nvPicPr>
          <p:cNvPr id="1028" name="Picture 4" descr="The Alignment Problem Front Cover">
            <a:extLst>
              <a:ext uri="{FF2B5EF4-FFF2-40B4-BE49-F238E27FC236}">
                <a16:creationId xmlns:a16="http://schemas.microsoft.com/office/drawing/2014/main" id="{D67C4755-ADDA-8B5B-7BB5-25C1115A7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314" y="172219"/>
            <a:ext cx="2421802" cy="365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8B5A85-F289-4A69-1169-3A36849B7C63}"/>
              </a:ext>
            </a:extLst>
          </p:cNvPr>
          <p:cNvSpPr txBox="1"/>
          <p:nvPr/>
        </p:nvSpPr>
        <p:spPr>
          <a:xfrm>
            <a:off x="9883674" y="531542"/>
            <a:ext cx="1583496" cy="420030"/>
          </a:xfrm>
          <a:prstGeom prst="rect">
            <a:avLst/>
          </a:prstGeom>
        </p:spPr>
        <p:style>
          <a:lnRef idx="2">
            <a:schemeClr val="dk1"/>
          </a:lnRef>
          <a:fillRef idx="1">
            <a:schemeClr val="lt1"/>
          </a:fillRef>
          <a:effectRef idx="0">
            <a:schemeClr val="dk1"/>
          </a:effectRef>
          <a:fontRef idx="minor">
            <a:schemeClr val="dk1"/>
          </a:fontRef>
        </p:style>
        <p:txBody>
          <a:bodyPr vert="horz" wrap="none" lIns="91440" tIns="45720" rIns="91440" bIns="45720" rtlCol="0">
            <a:noAutofit/>
          </a:bodyPr>
          <a:lstStyle/>
          <a:p>
            <a:pPr algn="l"/>
            <a:r>
              <a:rPr lang="en-US" dirty="0"/>
              <a:t>Course Book</a:t>
            </a:r>
          </a:p>
        </p:txBody>
      </p:sp>
    </p:spTree>
    <p:extLst>
      <p:ext uri="{BB962C8B-B14F-4D97-AF65-F5344CB8AC3E}">
        <p14:creationId xmlns:p14="http://schemas.microsoft.com/office/powerpoint/2010/main" val="70644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3678-4A36-3F57-3EC7-9CAC4A291162}"/>
              </a:ext>
            </a:extLst>
          </p:cNvPr>
          <p:cNvSpPr>
            <a:spLocks noGrp="1"/>
          </p:cNvSpPr>
          <p:nvPr>
            <p:ph type="title"/>
          </p:nvPr>
        </p:nvSpPr>
        <p:spPr>
          <a:xfrm>
            <a:off x="1066800" y="457200"/>
            <a:ext cx="10058400" cy="1371600"/>
          </a:xfrm>
        </p:spPr>
        <p:txBody>
          <a:bodyPr>
            <a:normAutofit/>
          </a:bodyPr>
          <a:lstStyle/>
          <a:p>
            <a:r>
              <a:rPr lang="en-US" sz="3600" dirty="0"/>
              <a:t>Automation Anxiety: Will AI Replace Me?</a:t>
            </a:r>
          </a:p>
        </p:txBody>
      </p:sp>
      <p:sp>
        <p:nvSpPr>
          <p:cNvPr id="3" name="Slide Number Placeholder 2">
            <a:extLst>
              <a:ext uri="{FF2B5EF4-FFF2-40B4-BE49-F238E27FC236}">
                <a16:creationId xmlns:a16="http://schemas.microsoft.com/office/drawing/2014/main" id="{F674959E-886E-0F3C-7F67-C17F0B802672}"/>
              </a:ext>
            </a:extLst>
          </p:cNvPr>
          <p:cNvSpPr>
            <a:spLocks noGrp="1"/>
          </p:cNvSpPr>
          <p:nvPr>
            <p:ph type="sldNum" sz="quarter" idx="10"/>
          </p:nvPr>
        </p:nvSpPr>
        <p:spPr/>
        <p:txBody>
          <a:bodyPr/>
          <a:lstStyle/>
          <a:p>
            <a:fld id="{4FAB73BC-B049-4115-A692-8D63A059BFB8}" type="slidenum">
              <a:rPr lang="en-US" smtClean="0"/>
              <a:pPr/>
              <a:t>21</a:t>
            </a:fld>
            <a:endParaRPr lang="en-US" dirty="0"/>
          </a:p>
        </p:txBody>
      </p:sp>
      <p:sp>
        <p:nvSpPr>
          <p:cNvPr id="4" name="Content Placeholder 3">
            <a:extLst>
              <a:ext uri="{FF2B5EF4-FFF2-40B4-BE49-F238E27FC236}">
                <a16:creationId xmlns:a16="http://schemas.microsoft.com/office/drawing/2014/main" id="{99C6509A-23A1-7B6B-FEF0-AD39AB049090}"/>
              </a:ext>
            </a:extLst>
          </p:cNvPr>
          <p:cNvSpPr>
            <a:spLocks noGrp="1"/>
          </p:cNvSpPr>
          <p:nvPr>
            <p:ph sz="quarter" idx="11"/>
          </p:nvPr>
        </p:nvSpPr>
        <p:spPr>
          <a:xfrm>
            <a:off x="647700" y="1881218"/>
            <a:ext cx="11049000" cy="4138582"/>
          </a:xfrm>
        </p:spPr>
        <p:txBody>
          <a:bodyPr>
            <a:normAutofit lnSpcReduction="10000"/>
          </a:bodyPr>
          <a:lstStyle/>
          <a:p>
            <a:r>
              <a:rPr lang="en-US" sz="3200" dirty="0"/>
              <a:t>April 24, 1907, NYC lamplighters strike: 25,000 lamps went unlit</a:t>
            </a:r>
          </a:p>
          <a:p>
            <a:endParaRPr lang="en-US" sz="3200" dirty="0"/>
          </a:p>
          <a:p>
            <a:r>
              <a:rPr lang="en-US" sz="3200" dirty="0"/>
              <a:t>No lamplighters today</a:t>
            </a:r>
          </a:p>
          <a:p>
            <a:endParaRPr lang="en-US" sz="3200" dirty="0"/>
          </a:p>
          <a:p>
            <a:r>
              <a:rPr lang="en-US" sz="3200" dirty="0"/>
              <a:t>AI will not replace you</a:t>
            </a:r>
          </a:p>
          <a:p>
            <a:endParaRPr lang="en-US" sz="3200" dirty="0"/>
          </a:p>
          <a:p>
            <a:r>
              <a:rPr lang="en-US" sz="3200" dirty="0" err="1"/>
              <a:t>You+AI</a:t>
            </a:r>
            <a:r>
              <a:rPr lang="en-US" sz="3200" dirty="0"/>
              <a:t> will replace you</a:t>
            </a:r>
          </a:p>
        </p:txBody>
      </p:sp>
    </p:spTree>
    <p:extLst>
      <p:ext uri="{BB962C8B-B14F-4D97-AF65-F5344CB8AC3E}">
        <p14:creationId xmlns:p14="http://schemas.microsoft.com/office/powerpoint/2010/main" val="342500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6DF7-FB47-81BF-0262-3185FAECF35B}"/>
              </a:ext>
            </a:extLst>
          </p:cNvPr>
          <p:cNvSpPr>
            <a:spLocks noGrp="1"/>
          </p:cNvSpPr>
          <p:nvPr>
            <p:ph type="title"/>
          </p:nvPr>
        </p:nvSpPr>
        <p:spPr/>
        <p:txBody>
          <a:bodyPr/>
          <a:lstStyle/>
          <a:p>
            <a:r>
              <a:rPr lang="en-US" dirty="0"/>
              <a:t>Lessons from the Industrial Revolution</a:t>
            </a:r>
          </a:p>
        </p:txBody>
      </p:sp>
      <p:sp>
        <p:nvSpPr>
          <p:cNvPr id="3" name="Slide Number Placeholder 2">
            <a:extLst>
              <a:ext uri="{FF2B5EF4-FFF2-40B4-BE49-F238E27FC236}">
                <a16:creationId xmlns:a16="http://schemas.microsoft.com/office/drawing/2014/main" id="{E3B78A64-2B93-69F6-B9FD-8F526E15219F}"/>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DD1EEE2C-C7A9-7869-C241-0E38E759369F}"/>
              </a:ext>
            </a:extLst>
          </p:cNvPr>
          <p:cNvSpPr>
            <a:spLocks noGrp="1"/>
          </p:cNvSpPr>
          <p:nvPr>
            <p:ph sz="quarter" idx="11"/>
          </p:nvPr>
        </p:nvSpPr>
        <p:spPr>
          <a:xfrm>
            <a:off x="1851102" y="2219093"/>
            <a:ext cx="7880196" cy="2873298"/>
          </a:xfrm>
        </p:spPr>
        <p:txBody>
          <a:bodyPr>
            <a:normAutofit lnSpcReduction="10000"/>
          </a:bodyPr>
          <a:lstStyle/>
          <a:p>
            <a:r>
              <a:rPr lang="en-US" sz="2800" i="1" dirty="0"/>
              <a:t>It wasn’t the steam engine alone that caused the Industrial Revolution. It was the thousands of specific machines invented by skilled craftsmen that used steam to augment or do existing work that created the Revolution</a:t>
            </a:r>
            <a:r>
              <a:rPr lang="en-US" sz="2800" dirty="0"/>
              <a:t>.</a:t>
            </a:r>
          </a:p>
          <a:p>
            <a:endParaRPr lang="en-US" sz="2800" dirty="0"/>
          </a:p>
          <a:p>
            <a:pPr marL="0" indent="0" algn="r">
              <a:buNone/>
            </a:pPr>
            <a:r>
              <a:rPr lang="en-US" sz="2800" dirty="0"/>
              <a:t>Ethan </a:t>
            </a:r>
            <a:r>
              <a:rPr lang="en-US" sz="2800" dirty="0" err="1"/>
              <a:t>Mollick</a:t>
            </a:r>
            <a:endParaRPr lang="en-US" sz="2800" dirty="0"/>
          </a:p>
        </p:txBody>
      </p:sp>
      <p:sp>
        <p:nvSpPr>
          <p:cNvPr id="5" name="TextBox 4">
            <a:extLst>
              <a:ext uri="{FF2B5EF4-FFF2-40B4-BE49-F238E27FC236}">
                <a16:creationId xmlns:a16="http://schemas.microsoft.com/office/drawing/2014/main" id="{73004263-C1FB-98EF-DD5C-657270A5E6C1}"/>
              </a:ext>
            </a:extLst>
          </p:cNvPr>
          <p:cNvSpPr txBox="1"/>
          <p:nvPr/>
        </p:nvSpPr>
        <p:spPr>
          <a:xfrm>
            <a:off x="489234" y="5058936"/>
            <a:ext cx="11065986" cy="1156469"/>
          </a:xfrm>
          <a:prstGeom prst="rect">
            <a:avLst/>
          </a:prstGeom>
        </p:spPr>
        <p:style>
          <a:lnRef idx="2">
            <a:schemeClr val="dk1"/>
          </a:lnRef>
          <a:fillRef idx="1">
            <a:schemeClr val="lt1"/>
          </a:fillRef>
          <a:effectRef idx="0">
            <a:schemeClr val="dk1"/>
          </a:effectRef>
          <a:fontRef idx="minor">
            <a:schemeClr val="dk1"/>
          </a:fontRef>
        </p:style>
        <p:txBody>
          <a:bodyPr vert="horz" wrap="none" lIns="91440" tIns="45720" rIns="91440" bIns="45720" rtlCol="0">
            <a:noAutofit/>
          </a:bodyPr>
          <a:lstStyle/>
          <a:p>
            <a:pPr algn="l"/>
            <a:r>
              <a:rPr lang="en-US" sz="2800" dirty="0"/>
              <a:t>Reading Recommendation: One Useful Thing </a:t>
            </a:r>
            <a:r>
              <a:rPr lang="en-US" sz="2800" dirty="0">
                <a:hlinkClick r:id="rId2"/>
              </a:rPr>
              <a:t>https://www.oneusefulthing.org</a:t>
            </a:r>
            <a:r>
              <a:rPr lang="en-US" sz="2800" dirty="0"/>
              <a:t> </a:t>
            </a:r>
          </a:p>
          <a:p>
            <a:pPr algn="l"/>
            <a:r>
              <a:rPr lang="en-US" sz="2800" dirty="0"/>
              <a:t>Blog by Ethan </a:t>
            </a:r>
            <a:r>
              <a:rPr lang="en-US" sz="2800" dirty="0" err="1"/>
              <a:t>Mollick</a:t>
            </a:r>
            <a:endParaRPr lang="en-US" sz="2800" dirty="0"/>
          </a:p>
        </p:txBody>
      </p:sp>
    </p:spTree>
    <p:extLst>
      <p:ext uri="{BB962C8B-B14F-4D97-AF65-F5344CB8AC3E}">
        <p14:creationId xmlns:p14="http://schemas.microsoft.com/office/powerpoint/2010/main" val="159481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D00F-1DDB-18A1-EB24-BCBCC427295F}"/>
              </a:ext>
            </a:extLst>
          </p:cNvPr>
          <p:cNvSpPr>
            <a:spLocks noGrp="1"/>
          </p:cNvSpPr>
          <p:nvPr>
            <p:ph type="title"/>
          </p:nvPr>
        </p:nvSpPr>
        <p:spPr>
          <a:xfrm>
            <a:off x="1066800" y="112591"/>
            <a:ext cx="10058400" cy="1371600"/>
          </a:xfrm>
        </p:spPr>
        <p:txBody>
          <a:bodyPr/>
          <a:lstStyle/>
          <a:p>
            <a:r>
              <a:rPr lang="en-US" dirty="0"/>
              <a:t>Your Own Personal Writing Team</a:t>
            </a:r>
          </a:p>
        </p:txBody>
      </p:sp>
      <p:sp>
        <p:nvSpPr>
          <p:cNvPr id="3" name="Content Placeholder 2">
            <a:extLst>
              <a:ext uri="{FF2B5EF4-FFF2-40B4-BE49-F238E27FC236}">
                <a16:creationId xmlns:a16="http://schemas.microsoft.com/office/drawing/2014/main" id="{1C537F48-14F1-9CDE-2315-4A661970162A}"/>
              </a:ext>
            </a:extLst>
          </p:cNvPr>
          <p:cNvSpPr>
            <a:spLocks noGrp="1"/>
          </p:cNvSpPr>
          <p:nvPr>
            <p:ph idx="1"/>
          </p:nvPr>
        </p:nvSpPr>
        <p:spPr>
          <a:xfrm>
            <a:off x="565150" y="1089127"/>
            <a:ext cx="9499074" cy="5480576"/>
          </a:xfrm>
        </p:spPr>
        <p:txBody>
          <a:bodyPr>
            <a:normAutofit lnSpcReduction="10000"/>
          </a:bodyPr>
          <a:lstStyle/>
          <a:p>
            <a:pPr marL="0" indent="0">
              <a:buNone/>
            </a:pPr>
            <a:r>
              <a:rPr lang="en-US" sz="3200" b="1" dirty="0"/>
              <a:t>Authoring</a:t>
            </a:r>
          </a:p>
          <a:p>
            <a:pPr lvl="1"/>
            <a:r>
              <a:rPr lang="en-US" sz="2800" dirty="0"/>
              <a:t>Brainstorm topics</a:t>
            </a:r>
          </a:p>
          <a:p>
            <a:pPr lvl="1"/>
            <a:r>
              <a:rPr lang="en-US" sz="2800" dirty="0"/>
              <a:t>Generate outline</a:t>
            </a:r>
          </a:p>
          <a:p>
            <a:pPr lvl="1"/>
            <a:r>
              <a:rPr lang="en-US" sz="2800" dirty="0"/>
              <a:t>Recursively provide more detail</a:t>
            </a:r>
          </a:p>
          <a:p>
            <a:pPr marL="0" indent="0">
              <a:buNone/>
            </a:pPr>
            <a:r>
              <a:rPr lang="en-US" sz="3200" b="1" dirty="0"/>
              <a:t>Assessment</a:t>
            </a:r>
          </a:p>
          <a:p>
            <a:pPr lvl="1"/>
            <a:r>
              <a:rPr lang="en-US" sz="2800" dirty="0"/>
              <a:t>Request AI review of content</a:t>
            </a:r>
          </a:p>
          <a:p>
            <a:pPr marL="0" indent="0">
              <a:buNone/>
            </a:pPr>
            <a:r>
              <a:rPr lang="en-US" sz="3200" b="1" dirty="0"/>
              <a:t>Improvement</a:t>
            </a:r>
          </a:p>
          <a:p>
            <a:pPr lvl="1"/>
            <a:r>
              <a:rPr lang="en-US" sz="2800" dirty="0"/>
              <a:t>Steel-manning other perspectives</a:t>
            </a:r>
          </a:p>
          <a:p>
            <a:pPr lvl="1"/>
            <a:r>
              <a:rPr lang="en-US" sz="2800" dirty="0"/>
              <a:t>Refine content – understandable by a novice, TL;DR, etc.</a:t>
            </a:r>
          </a:p>
          <a:p>
            <a:pPr lvl="1"/>
            <a:endParaRPr lang="en-US" sz="2800" dirty="0"/>
          </a:p>
          <a:p>
            <a:pPr marL="201168" lvl="1" indent="0">
              <a:buNone/>
            </a:pPr>
            <a:r>
              <a:rPr lang="en-US" sz="2800" dirty="0"/>
              <a:t>Corporate executives have a writing team; now you do, too!</a:t>
            </a:r>
          </a:p>
        </p:txBody>
      </p:sp>
      <p:sp>
        <p:nvSpPr>
          <p:cNvPr id="4" name="Slide Number Placeholder 5">
            <a:extLst>
              <a:ext uri="{FF2B5EF4-FFF2-40B4-BE49-F238E27FC236}">
                <a16:creationId xmlns:a16="http://schemas.microsoft.com/office/drawing/2014/main" id="{D8D6DA9E-07A6-3575-F9D1-FA6988E0A6B9}"/>
              </a:ext>
            </a:extLst>
          </p:cNvPr>
          <p:cNvSpPr>
            <a:spLocks noGrp="1"/>
          </p:cNvSpPr>
          <p:nvPr>
            <p:ph type="sldNum" sz="quarter" idx="12"/>
          </p:nvPr>
        </p:nvSpPr>
        <p:spPr>
          <a:xfrm>
            <a:off x="11702562" y="6471387"/>
            <a:ext cx="489438" cy="365125"/>
          </a:xfrm>
        </p:spPr>
        <p:txBody>
          <a:bodyPr/>
          <a:lstStyle/>
          <a:p>
            <a:fld id="{16D93AAD-4A10-2D42-A763-D7ABF86C420F}" type="slidenum">
              <a:rPr lang="en-US" smtClean="0"/>
              <a:t>23</a:t>
            </a:fld>
            <a:endParaRPr lang="en-US" dirty="0"/>
          </a:p>
        </p:txBody>
      </p:sp>
    </p:spTree>
    <p:extLst>
      <p:ext uri="{BB962C8B-B14F-4D97-AF65-F5344CB8AC3E}">
        <p14:creationId xmlns:p14="http://schemas.microsoft.com/office/powerpoint/2010/main" val="2292529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1AFF-8E49-3B46-A7A9-364E0B759C58}"/>
              </a:ext>
            </a:extLst>
          </p:cNvPr>
          <p:cNvSpPr>
            <a:spLocks noGrp="1"/>
          </p:cNvSpPr>
          <p:nvPr>
            <p:ph type="title"/>
          </p:nvPr>
        </p:nvSpPr>
        <p:spPr>
          <a:xfrm>
            <a:off x="1066800" y="0"/>
            <a:ext cx="10058400" cy="1371600"/>
          </a:xfrm>
        </p:spPr>
        <p:txBody>
          <a:bodyPr/>
          <a:lstStyle/>
          <a:p>
            <a:r>
              <a:rPr lang="en-US" dirty="0"/>
              <a:t>AI Summary</a:t>
            </a:r>
          </a:p>
        </p:txBody>
      </p:sp>
      <p:sp>
        <p:nvSpPr>
          <p:cNvPr id="3" name="Slide Number Placeholder 2">
            <a:extLst>
              <a:ext uri="{FF2B5EF4-FFF2-40B4-BE49-F238E27FC236}">
                <a16:creationId xmlns:a16="http://schemas.microsoft.com/office/drawing/2014/main" id="{67D63525-2732-83AA-C6CE-1F1DE28FEABD}"/>
              </a:ext>
            </a:extLst>
          </p:cNvPr>
          <p:cNvSpPr>
            <a:spLocks noGrp="1"/>
          </p:cNvSpPr>
          <p:nvPr>
            <p:ph type="sldNum" sz="quarter" idx="10"/>
          </p:nvPr>
        </p:nvSpPr>
        <p:spPr/>
        <p:txBody>
          <a:bodyPr/>
          <a:lstStyle/>
          <a:p>
            <a:fld id="{4FAB73BC-B049-4115-A692-8D63A059BFB8}" type="slidenum">
              <a:rPr lang="en-US" smtClean="0"/>
              <a:pPr/>
              <a:t>24</a:t>
            </a:fld>
            <a:endParaRPr lang="en-US" dirty="0"/>
          </a:p>
        </p:txBody>
      </p:sp>
      <p:sp>
        <p:nvSpPr>
          <p:cNvPr id="4" name="Content Placeholder 3">
            <a:extLst>
              <a:ext uri="{FF2B5EF4-FFF2-40B4-BE49-F238E27FC236}">
                <a16:creationId xmlns:a16="http://schemas.microsoft.com/office/drawing/2014/main" id="{8630ED88-E6A2-D3C7-A71F-09BC898A6A33}"/>
              </a:ext>
            </a:extLst>
          </p:cNvPr>
          <p:cNvSpPr>
            <a:spLocks noGrp="1"/>
          </p:cNvSpPr>
          <p:nvPr>
            <p:ph sz="quarter" idx="11"/>
          </p:nvPr>
        </p:nvSpPr>
        <p:spPr>
          <a:xfrm>
            <a:off x="647700" y="1042532"/>
            <a:ext cx="11049000" cy="5428854"/>
          </a:xfrm>
        </p:spPr>
        <p:txBody>
          <a:bodyPr>
            <a:normAutofit/>
          </a:bodyPr>
          <a:lstStyle/>
          <a:p>
            <a:pPr marL="0" indent="0">
              <a:buNone/>
            </a:pPr>
            <a:r>
              <a:rPr lang="en-US" sz="3200" dirty="0"/>
              <a:t>AI is changing everything: Yes, I know this sounds grandiose, but I believe it</a:t>
            </a:r>
          </a:p>
          <a:p>
            <a:pPr marL="726948" lvl="1" indent="-342900">
              <a:buFont typeface="Arial" panose="020B0604020202020204" pitchFamily="34" charset="0"/>
              <a:buChar char="•"/>
            </a:pPr>
            <a:r>
              <a:rPr lang="en-US" sz="2800" dirty="0"/>
              <a:t>Helping with tedious tasks</a:t>
            </a:r>
          </a:p>
          <a:p>
            <a:pPr marL="726948" lvl="1" indent="-342900">
              <a:buFont typeface="Arial" panose="020B0604020202020204" pitchFamily="34" charset="0"/>
              <a:buChar char="•"/>
            </a:pPr>
            <a:r>
              <a:rPr lang="en-US" sz="2800" dirty="0"/>
              <a:t>Upscaling our technical skills</a:t>
            </a:r>
          </a:p>
          <a:p>
            <a:pPr marL="726948" lvl="1" indent="-342900">
              <a:buFont typeface="Arial" panose="020B0604020202020204" pitchFamily="34" charset="0"/>
              <a:buChar char="•"/>
            </a:pPr>
            <a:r>
              <a:rPr lang="en-US" sz="2800" dirty="0"/>
              <a:t>Fundamentally reshaping the research enterprise</a:t>
            </a:r>
          </a:p>
          <a:p>
            <a:pPr marL="0" indent="0">
              <a:buNone/>
            </a:pPr>
            <a:r>
              <a:rPr lang="en-US" sz="3200" dirty="0"/>
              <a:t>Some impacts:</a:t>
            </a:r>
          </a:p>
          <a:p>
            <a:pPr marL="726948" lvl="1" indent="-342900">
              <a:buFont typeface="Arial" panose="020B0604020202020204" pitchFamily="34" charset="0"/>
              <a:buChar char="•"/>
            </a:pPr>
            <a:r>
              <a:rPr lang="en-US" sz="2800" dirty="0"/>
              <a:t>Many mechanical skills and activities are being automated</a:t>
            </a:r>
          </a:p>
          <a:p>
            <a:pPr marL="726948" lvl="1" indent="-342900">
              <a:buFont typeface="Arial" panose="020B0604020202020204" pitchFamily="34" charset="0"/>
              <a:buChar char="•"/>
            </a:pPr>
            <a:r>
              <a:rPr lang="en-US" sz="2800" dirty="0"/>
              <a:t>The importance of  soft skills is increasing, alignment is why</a:t>
            </a:r>
          </a:p>
          <a:p>
            <a:pPr marL="726948" lvl="1" indent="-342900">
              <a:buFont typeface="Arial" panose="020B0604020202020204" pitchFamily="34" charset="0"/>
              <a:buChar char="•"/>
            </a:pPr>
            <a:r>
              <a:rPr lang="en-US" sz="2800" dirty="0"/>
              <a:t>Scientific progress will be limited by imagination</a:t>
            </a:r>
          </a:p>
        </p:txBody>
      </p:sp>
    </p:spTree>
    <p:extLst>
      <p:ext uri="{BB962C8B-B14F-4D97-AF65-F5344CB8AC3E}">
        <p14:creationId xmlns:p14="http://schemas.microsoft.com/office/powerpoint/2010/main" val="78035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C03EF09-04B7-6B75-8035-A914BF6F9248}"/>
              </a:ext>
            </a:extLst>
          </p:cNvPr>
          <p:cNvSpPr>
            <a:spLocks noGrp="1"/>
          </p:cNvSpPr>
          <p:nvPr>
            <p:ph idx="1"/>
          </p:nvPr>
        </p:nvSpPr>
        <p:spPr>
          <a:xfrm>
            <a:off x="699756" y="1560461"/>
            <a:ext cx="11042478" cy="4951851"/>
          </a:xfrm>
        </p:spPr>
        <p:txBody>
          <a:bodyPr>
            <a:normAutofit/>
          </a:bodyPr>
          <a:lstStyle/>
          <a:p>
            <a:r>
              <a:rPr lang="en-US" sz="2800" b="1" dirty="0">
                <a:latin typeface="+mn-lt"/>
              </a:rPr>
              <a:t>Generative AI Tools are transforming the workplace and R&amp;D</a:t>
            </a:r>
          </a:p>
          <a:p>
            <a:pPr marL="726948" lvl="1" indent="-342900">
              <a:buFont typeface="Arial" panose="020B0604020202020204" pitchFamily="34" charset="0"/>
              <a:buChar char="•"/>
            </a:pPr>
            <a:r>
              <a:rPr lang="en-US" sz="2400" dirty="0"/>
              <a:t>Many of our mechanical tasks can automated or accelerated</a:t>
            </a:r>
          </a:p>
          <a:p>
            <a:pPr marL="726948" lvl="1" indent="-342900">
              <a:buFont typeface="Arial" panose="020B0604020202020204" pitchFamily="34" charset="0"/>
              <a:buChar char="•"/>
            </a:pPr>
            <a:r>
              <a:rPr lang="en-US" sz="2400" dirty="0"/>
              <a:t>Our competitiveness as an R&amp;D organization means we need to learn these tools</a:t>
            </a:r>
          </a:p>
          <a:p>
            <a:pPr marL="726948" lvl="1" indent="-342900">
              <a:buFont typeface="Arial" panose="020B0604020202020204" pitchFamily="34" charset="0"/>
              <a:buChar char="•"/>
            </a:pPr>
            <a:r>
              <a:rPr lang="en-US" sz="2400" dirty="0"/>
              <a:t>Any job can be made productive, especially the mundane tasks</a:t>
            </a:r>
          </a:p>
          <a:p>
            <a:r>
              <a:rPr lang="en-US" sz="2800" b="1" dirty="0">
                <a:latin typeface="+mn-lt"/>
              </a:rPr>
              <a:t>The industrial revolution succeeded by the work of thousands of people</a:t>
            </a:r>
          </a:p>
          <a:p>
            <a:pPr marL="726948" lvl="1" indent="-342900">
              <a:buFont typeface="Arial" panose="020B0604020202020204" pitchFamily="34" charset="0"/>
              <a:buChar char="•"/>
            </a:pPr>
            <a:r>
              <a:rPr lang="en-US" sz="2400" dirty="0"/>
              <a:t>Success with AI will be the same</a:t>
            </a:r>
          </a:p>
          <a:p>
            <a:pPr marL="726948" lvl="1" indent="-342900">
              <a:buFont typeface="Arial" panose="020B0604020202020204" pitchFamily="34" charset="0"/>
              <a:buChar char="•"/>
            </a:pPr>
            <a:r>
              <a:rPr lang="en-US" sz="2400" dirty="0"/>
              <a:t>We are the key to success</a:t>
            </a:r>
          </a:p>
          <a:p>
            <a:r>
              <a:rPr lang="en-US" sz="2800" b="1" dirty="0" err="1">
                <a:latin typeface="+mn-lt"/>
              </a:rPr>
              <a:t>You+AI</a:t>
            </a:r>
            <a:r>
              <a:rPr lang="en-US" sz="2800" b="1" dirty="0">
                <a:latin typeface="+mn-lt"/>
              </a:rPr>
              <a:t> will replace You</a:t>
            </a:r>
          </a:p>
        </p:txBody>
      </p:sp>
      <p:sp>
        <p:nvSpPr>
          <p:cNvPr id="2" name="Title 1">
            <a:extLst>
              <a:ext uri="{FF2B5EF4-FFF2-40B4-BE49-F238E27FC236}">
                <a16:creationId xmlns:a16="http://schemas.microsoft.com/office/drawing/2014/main" id="{A11020B5-E90A-32AB-950C-62CD63C6D93E}"/>
              </a:ext>
            </a:extLst>
          </p:cNvPr>
          <p:cNvSpPr>
            <a:spLocks noGrp="1"/>
          </p:cNvSpPr>
          <p:nvPr>
            <p:ph type="title"/>
          </p:nvPr>
        </p:nvSpPr>
        <p:spPr>
          <a:xfrm>
            <a:off x="1543055" y="429633"/>
            <a:ext cx="10096500" cy="774779"/>
          </a:xfrm>
        </p:spPr>
        <p:txBody>
          <a:bodyPr/>
          <a:lstStyle/>
          <a:p>
            <a:r>
              <a:rPr lang="en-US" dirty="0"/>
              <a:t>Final Thoughts on AI</a:t>
            </a:r>
          </a:p>
        </p:txBody>
      </p:sp>
      <p:sp>
        <p:nvSpPr>
          <p:cNvPr id="10" name="TextBox 9">
            <a:extLst>
              <a:ext uri="{FF2B5EF4-FFF2-40B4-BE49-F238E27FC236}">
                <a16:creationId xmlns:a16="http://schemas.microsoft.com/office/drawing/2014/main" id="{D0400E4F-9BE3-9A4F-34D4-26811CB6EA0D}"/>
              </a:ext>
            </a:extLst>
          </p:cNvPr>
          <p:cNvSpPr txBox="1"/>
          <p:nvPr/>
        </p:nvSpPr>
        <p:spPr>
          <a:xfrm>
            <a:off x="771993" y="2289748"/>
            <a:ext cx="0" cy="0"/>
          </a:xfrm>
          <a:prstGeom prst="rect">
            <a:avLst/>
          </a:prstGeom>
        </p:spPr>
        <p:txBody>
          <a:bodyPr vert="horz" wrap="none" lIns="91440" tIns="45720" rIns="91440" bIns="45720" rtlCol="0">
            <a:noAutofit/>
          </a:bodyPr>
          <a:lstStyle/>
          <a:p>
            <a:pPr algn="l"/>
            <a:endParaRPr lang="en-US" dirty="0"/>
          </a:p>
        </p:txBody>
      </p:sp>
      <p:sp>
        <p:nvSpPr>
          <p:cNvPr id="15" name="Slide Number Placeholder 2">
            <a:extLst>
              <a:ext uri="{FF2B5EF4-FFF2-40B4-BE49-F238E27FC236}">
                <a16:creationId xmlns:a16="http://schemas.microsoft.com/office/drawing/2014/main" id="{9BA52E6D-C5FB-C617-7507-D0F9B960A3F6}"/>
              </a:ext>
            </a:extLst>
          </p:cNvPr>
          <p:cNvSpPr txBox="1">
            <a:spLocks/>
          </p:cNvSpPr>
          <p:nvPr/>
        </p:nvSpPr>
        <p:spPr>
          <a:xfrm>
            <a:off x="11742234" y="6512312"/>
            <a:ext cx="449766" cy="3242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z="1400" smtClean="0">
                <a:solidFill>
                  <a:schemeClr val="bg1"/>
                </a:solidFill>
              </a:rPr>
              <a:pPr/>
              <a:t>25</a:t>
            </a:fld>
            <a:endParaRPr lang="en-US" sz="1400" dirty="0">
              <a:solidFill>
                <a:schemeClr val="bg1"/>
              </a:solidFill>
            </a:endParaRPr>
          </a:p>
        </p:txBody>
      </p:sp>
    </p:spTree>
    <p:extLst>
      <p:ext uri="{BB962C8B-B14F-4D97-AF65-F5344CB8AC3E}">
        <p14:creationId xmlns:p14="http://schemas.microsoft.com/office/powerpoint/2010/main" val="24389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B932-12A5-6045-AAB1-9A93A5B19DA3}"/>
              </a:ext>
            </a:extLst>
          </p:cNvPr>
          <p:cNvSpPr>
            <a:spLocks noGrp="1"/>
          </p:cNvSpPr>
          <p:nvPr>
            <p:ph type="title"/>
          </p:nvPr>
        </p:nvSpPr>
        <p:spPr/>
        <p:txBody>
          <a:bodyPr/>
          <a:lstStyle/>
          <a:p>
            <a:r>
              <a:rPr lang="en-US" dirty="0"/>
              <a:t>High points</a:t>
            </a:r>
          </a:p>
        </p:txBody>
      </p:sp>
      <p:sp>
        <p:nvSpPr>
          <p:cNvPr id="3" name="Content Placeholder 2">
            <a:extLst>
              <a:ext uri="{FF2B5EF4-FFF2-40B4-BE49-F238E27FC236}">
                <a16:creationId xmlns:a16="http://schemas.microsoft.com/office/drawing/2014/main" id="{EFC85195-5743-AA48-8BCC-E871C9A7BD97}"/>
              </a:ext>
            </a:extLst>
          </p:cNvPr>
          <p:cNvSpPr>
            <a:spLocks noGrp="1"/>
          </p:cNvSpPr>
          <p:nvPr>
            <p:ph idx="1"/>
          </p:nvPr>
        </p:nvSpPr>
        <p:spPr/>
        <p:txBody>
          <a:bodyPr>
            <a:normAutofit/>
          </a:bodyPr>
          <a:lstStyle/>
          <a:p>
            <a:r>
              <a:rPr lang="en-US" sz="2400" dirty="0"/>
              <a:t>Time is precious: Manage it well, even in this early phase of your life.</a:t>
            </a:r>
          </a:p>
          <a:p>
            <a:r>
              <a:rPr lang="en-US" sz="2400" dirty="0"/>
              <a:t>Structure your life so you are effective (character) and efficient (competent).</a:t>
            </a:r>
          </a:p>
          <a:p>
            <a:r>
              <a:rPr lang="en-US" sz="2400" dirty="0"/>
              <a:t>Always improve: Build habits so learning is naturally part of your life.</a:t>
            </a:r>
          </a:p>
          <a:p>
            <a:r>
              <a:rPr lang="en-US" sz="2400" dirty="0"/>
              <a:t>Seek diverse content: Needed for big picture thinking.</a:t>
            </a:r>
          </a:p>
          <a:p>
            <a:r>
              <a:rPr lang="en-US" sz="2400" dirty="0"/>
              <a:t>Establish (or not) your online presence.</a:t>
            </a:r>
          </a:p>
        </p:txBody>
      </p:sp>
    </p:spTree>
    <p:extLst>
      <p:ext uri="{BB962C8B-B14F-4D97-AF65-F5344CB8AC3E}">
        <p14:creationId xmlns:p14="http://schemas.microsoft.com/office/powerpoint/2010/main" val="15104774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5E2A-69A4-F44E-895E-22B55699E115}"/>
              </a:ext>
            </a:extLst>
          </p:cNvPr>
          <p:cNvSpPr>
            <a:spLocks noGrp="1"/>
          </p:cNvSpPr>
          <p:nvPr>
            <p:ph type="title"/>
          </p:nvPr>
        </p:nvSpPr>
        <p:spPr/>
        <p:txBody>
          <a:bodyPr/>
          <a:lstStyle/>
          <a:p>
            <a:r>
              <a:rPr lang="en-US" dirty="0"/>
              <a:t>Challenge One</a:t>
            </a:r>
          </a:p>
        </p:txBody>
      </p:sp>
      <p:sp>
        <p:nvSpPr>
          <p:cNvPr id="3" name="Content Placeholder 2">
            <a:extLst>
              <a:ext uri="{FF2B5EF4-FFF2-40B4-BE49-F238E27FC236}">
                <a16:creationId xmlns:a16="http://schemas.microsoft.com/office/drawing/2014/main" id="{2F915AB3-90DC-DD49-B702-609E1C0BAF40}"/>
              </a:ext>
            </a:extLst>
          </p:cNvPr>
          <p:cNvSpPr>
            <a:spLocks noGrp="1"/>
          </p:cNvSpPr>
          <p:nvPr>
            <p:ph idx="1"/>
          </p:nvPr>
        </p:nvSpPr>
        <p:spPr/>
        <p:txBody>
          <a:bodyPr>
            <a:normAutofit/>
          </a:bodyPr>
          <a:lstStyle/>
          <a:p>
            <a:r>
              <a:rPr lang="en-US" sz="2800" dirty="0"/>
              <a:t>Establish a personal note taking system</a:t>
            </a:r>
          </a:p>
          <a:p>
            <a:r>
              <a:rPr lang="en-US" sz="2800" dirty="0"/>
              <a:t>How will you capture ideas that emerge in real time?</a:t>
            </a:r>
          </a:p>
          <a:p>
            <a:r>
              <a:rPr lang="en-US" sz="2800" dirty="0"/>
              <a:t>How can you capture visual and text content?</a:t>
            </a:r>
          </a:p>
        </p:txBody>
      </p:sp>
    </p:spTree>
    <p:extLst>
      <p:ext uri="{BB962C8B-B14F-4D97-AF65-F5344CB8AC3E}">
        <p14:creationId xmlns:p14="http://schemas.microsoft.com/office/powerpoint/2010/main" val="8206197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5E2A-69A4-F44E-895E-22B55699E115}"/>
              </a:ext>
            </a:extLst>
          </p:cNvPr>
          <p:cNvSpPr>
            <a:spLocks noGrp="1"/>
          </p:cNvSpPr>
          <p:nvPr>
            <p:ph type="title"/>
          </p:nvPr>
        </p:nvSpPr>
        <p:spPr/>
        <p:txBody>
          <a:bodyPr/>
          <a:lstStyle/>
          <a:p>
            <a:r>
              <a:rPr lang="en-US" dirty="0"/>
              <a:t>Challenge Two</a:t>
            </a:r>
          </a:p>
        </p:txBody>
      </p:sp>
      <p:sp>
        <p:nvSpPr>
          <p:cNvPr id="3" name="Content Placeholder 2">
            <a:extLst>
              <a:ext uri="{FF2B5EF4-FFF2-40B4-BE49-F238E27FC236}">
                <a16:creationId xmlns:a16="http://schemas.microsoft.com/office/drawing/2014/main" id="{2F915AB3-90DC-DD49-B702-609E1C0BAF40}"/>
              </a:ext>
            </a:extLst>
          </p:cNvPr>
          <p:cNvSpPr>
            <a:spLocks noGrp="1"/>
          </p:cNvSpPr>
          <p:nvPr>
            <p:ph idx="1"/>
          </p:nvPr>
        </p:nvSpPr>
        <p:spPr/>
        <p:txBody>
          <a:bodyPr>
            <a:normAutofit/>
          </a:bodyPr>
          <a:lstStyle/>
          <a:p>
            <a:r>
              <a:rPr lang="en-US" sz="2800" dirty="0"/>
              <a:t>Establish a work management platform</a:t>
            </a:r>
          </a:p>
          <a:p>
            <a:r>
              <a:rPr lang="en-US" sz="2800" dirty="0"/>
              <a:t>Will Kanban work for you?</a:t>
            </a:r>
          </a:p>
          <a:p>
            <a:r>
              <a:rPr lang="en-US" sz="2800" dirty="0"/>
              <a:t>Something else?</a:t>
            </a:r>
          </a:p>
          <a:p>
            <a:r>
              <a:rPr lang="en-US" sz="2800" dirty="0"/>
              <a:t>What tools?</a:t>
            </a:r>
          </a:p>
        </p:txBody>
      </p:sp>
    </p:spTree>
    <p:extLst>
      <p:ext uri="{BB962C8B-B14F-4D97-AF65-F5344CB8AC3E}">
        <p14:creationId xmlns:p14="http://schemas.microsoft.com/office/powerpoint/2010/main" val="24382169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5E2A-69A4-F44E-895E-22B55699E115}"/>
              </a:ext>
            </a:extLst>
          </p:cNvPr>
          <p:cNvSpPr>
            <a:spLocks noGrp="1"/>
          </p:cNvSpPr>
          <p:nvPr>
            <p:ph type="title"/>
          </p:nvPr>
        </p:nvSpPr>
        <p:spPr/>
        <p:txBody>
          <a:bodyPr/>
          <a:lstStyle/>
          <a:p>
            <a:r>
              <a:rPr lang="en-US" dirty="0"/>
              <a:t>Challenge Three</a:t>
            </a:r>
          </a:p>
        </p:txBody>
      </p:sp>
      <p:sp>
        <p:nvSpPr>
          <p:cNvPr id="3" name="Content Placeholder 2">
            <a:extLst>
              <a:ext uri="{FF2B5EF4-FFF2-40B4-BE49-F238E27FC236}">
                <a16:creationId xmlns:a16="http://schemas.microsoft.com/office/drawing/2014/main" id="{2F915AB3-90DC-DD49-B702-609E1C0BAF40}"/>
              </a:ext>
            </a:extLst>
          </p:cNvPr>
          <p:cNvSpPr>
            <a:spLocks noGrp="1"/>
          </p:cNvSpPr>
          <p:nvPr>
            <p:ph idx="1"/>
          </p:nvPr>
        </p:nvSpPr>
        <p:spPr>
          <a:xfrm>
            <a:off x="1066800" y="1729789"/>
            <a:ext cx="10058400" cy="4589472"/>
          </a:xfrm>
        </p:spPr>
        <p:txBody>
          <a:bodyPr>
            <a:normAutofit lnSpcReduction="10000"/>
          </a:bodyPr>
          <a:lstStyle/>
          <a:p>
            <a:r>
              <a:rPr lang="en-US" sz="2400" dirty="0"/>
              <a:t>Create your own GitHub pages website:</a:t>
            </a:r>
          </a:p>
          <a:p>
            <a:pPr lvl="1"/>
            <a:r>
              <a:rPr lang="en-US" sz="2000" dirty="0"/>
              <a:t>Start from an existing site you like:</a:t>
            </a:r>
          </a:p>
          <a:p>
            <a:pPr lvl="2"/>
            <a:r>
              <a:rPr lang="en-US" sz="1800" dirty="0"/>
              <a:t>Fork it</a:t>
            </a:r>
          </a:p>
          <a:p>
            <a:pPr lvl="2"/>
            <a:r>
              <a:rPr lang="en-US" sz="1800" dirty="0"/>
              <a:t>Rename it to github-id.github.io (example maherou.github.io)</a:t>
            </a:r>
          </a:p>
          <a:p>
            <a:pPr lvl="1"/>
            <a:r>
              <a:rPr lang="en-US" sz="2000" dirty="0"/>
              <a:t>Clone it (recommend using GitHub Desktop Client)</a:t>
            </a:r>
          </a:p>
          <a:p>
            <a:pPr lvl="1"/>
            <a:r>
              <a:rPr lang="en-US" sz="2000" dirty="0"/>
              <a:t>Edit using:</a:t>
            </a:r>
          </a:p>
          <a:p>
            <a:pPr lvl="2"/>
            <a:r>
              <a:rPr lang="en-US" sz="1800" dirty="0"/>
              <a:t>GitHub web-based editor (for small changes or creating a new file)</a:t>
            </a:r>
          </a:p>
          <a:p>
            <a:pPr lvl="2"/>
            <a:r>
              <a:rPr lang="en-US" sz="1800" dirty="0"/>
              <a:t>Atom (downloadable and integrated with GitHub Desktop Client)</a:t>
            </a:r>
          </a:p>
          <a:p>
            <a:pPr lvl="2"/>
            <a:r>
              <a:rPr lang="en-US" sz="1800" dirty="0"/>
              <a:t>VS Code (my new favorite Markdown editor)</a:t>
            </a:r>
          </a:p>
          <a:p>
            <a:pPr lvl="1"/>
            <a:r>
              <a:rPr lang="en-US" sz="2000" dirty="0"/>
              <a:t>Commit back to main GitHub repo</a:t>
            </a:r>
          </a:p>
          <a:p>
            <a:pPr lvl="1"/>
            <a:r>
              <a:rPr lang="en-US" sz="2000" dirty="0"/>
              <a:t>Make sure GitHub pages features are enabled for the repo in Settings</a:t>
            </a:r>
          </a:p>
          <a:p>
            <a:pPr lvl="1"/>
            <a:r>
              <a:rPr lang="en-US" sz="2000" dirty="0"/>
              <a:t>Wait for it to compile (automatically done using Jekyll)</a:t>
            </a:r>
          </a:p>
          <a:p>
            <a:pPr lvl="1"/>
            <a:r>
              <a:rPr lang="en-US" sz="2000" dirty="0"/>
              <a:t>View the site at https://github-id.github.io</a:t>
            </a:r>
          </a:p>
        </p:txBody>
      </p:sp>
    </p:spTree>
    <p:extLst>
      <p:ext uri="{BB962C8B-B14F-4D97-AF65-F5344CB8AC3E}">
        <p14:creationId xmlns:p14="http://schemas.microsoft.com/office/powerpoint/2010/main" val="10368357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408" y="407368"/>
            <a:ext cx="10058400" cy="888032"/>
          </a:xfrm>
        </p:spPr>
        <p:txBody>
          <a:bodyPr/>
          <a:lstStyle/>
          <a:p>
            <a:r>
              <a:rPr lang="en-US" b="0" dirty="0"/>
              <a:t>Time Multipliers</a:t>
            </a:r>
          </a:p>
        </p:txBody>
      </p:sp>
      <p:sp>
        <p:nvSpPr>
          <p:cNvPr id="3" name="Content Placeholder 2"/>
          <p:cNvSpPr>
            <a:spLocks noGrp="1"/>
          </p:cNvSpPr>
          <p:nvPr>
            <p:ph idx="1"/>
          </p:nvPr>
        </p:nvSpPr>
        <p:spPr>
          <a:xfrm>
            <a:off x="2059258" y="1665722"/>
            <a:ext cx="7722220" cy="4295658"/>
          </a:xfrm>
        </p:spPr>
        <p:txBody>
          <a:bodyPr>
            <a:normAutofit/>
          </a:bodyPr>
          <a:lstStyle/>
          <a:p>
            <a:r>
              <a:rPr lang="en-US" sz="2400" b="0" dirty="0"/>
              <a:t>Commit some time to Important but not Urgent work.</a:t>
            </a:r>
          </a:p>
          <a:p>
            <a:r>
              <a:rPr lang="en-US" sz="2400" b="0" dirty="0"/>
              <a:t>Be done-done.</a:t>
            </a:r>
          </a:p>
          <a:p>
            <a:r>
              <a:rPr lang="en-US" sz="2400" b="0" dirty="0"/>
              <a:t>Leave breadcrumbs.</a:t>
            </a:r>
          </a:p>
          <a:p>
            <a:r>
              <a:rPr lang="en-US" sz="2400" b="0" dirty="0"/>
              <a:t>Engage in complementary multi-tasking.</a:t>
            </a:r>
          </a:p>
          <a:p>
            <a:r>
              <a:rPr lang="en-US" sz="2400" b="0" dirty="0"/>
              <a:t>Leave slack in your schedule.</a:t>
            </a:r>
          </a:p>
          <a:p>
            <a:r>
              <a:rPr lang="en-US" sz="2400" b="0" dirty="0"/>
              <a:t>Work with synergistic people.</a:t>
            </a:r>
          </a:p>
          <a:p>
            <a:endParaRPr lang="en-US" sz="2400" b="0" dirty="0"/>
          </a:p>
          <a:p>
            <a:r>
              <a:rPr lang="en-US" sz="2400" b="0" dirty="0"/>
              <a:t>How can we do this?  Consider Kanban.</a:t>
            </a:r>
          </a:p>
        </p:txBody>
      </p:sp>
    </p:spTree>
    <p:extLst>
      <p:ext uri="{BB962C8B-B14F-4D97-AF65-F5344CB8AC3E}">
        <p14:creationId xmlns:p14="http://schemas.microsoft.com/office/powerpoint/2010/main" val="1377071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2A65-E6AA-B647-AB6B-A0E41ABF3D58}"/>
              </a:ext>
            </a:extLst>
          </p:cNvPr>
          <p:cNvSpPr>
            <a:spLocks noGrp="1"/>
          </p:cNvSpPr>
          <p:nvPr>
            <p:ph type="title"/>
          </p:nvPr>
        </p:nvSpPr>
        <p:spPr/>
        <p:txBody>
          <a:bodyPr/>
          <a:lstStyle/>
          <a:p>
            <a:r>
              <a:rPr lang="en-US" dirty="0"/>
              <a:t>Challenge Four</a:t>
            </a:r>
          </a:p>
        </p:txBody>
      </p:sp>
      <p:sp>
        <p:nvSpPr>
          <p:cNvPr id="3" name="Content Placeholder 2">
            <a:extLst>
              <a:ext uri="{FF2B5EF4-FFF2-40B4-BE49-F238E27FC236}">
                <a16:creationId xmlns:a16="http://schemas.microsoft.com/office/drawing/2014/main" id="{25AB8054-B6AC-8548-84BD-CBD5A0FAA827}"/>
              </a:ext>
            </a:extLst>
          </p:cNvPr>
          <p:cNvSpPr>
            <a:spLocks noGrp="1"/>
          </p:cNvSpPr>
          <p:nvPr>
            <p:ph idx="1"/>
          </p:nvPr>
        </p:nvSpPr>
        <p:spPr/>
        <p:txBody>
          <a:bodyPr>
            <a:normAutofit/>
          </a:bodyPr>
          <a:lstStyle/>
          <a:p>
            <a:r>
              <a:rPr lang="en-US" sz="2800" dirty="0"/>
              <a:t>Create a LinkedIn account</a:t>
            </a:r>
          </a:p>
          <a:p>
            <a:r>
              <a:rPr lang="en-US" sz="2800" dirty="0"/>
              <a:t>Add bio, experience, interests</a:t>
            </a:r>
          </a:p>
          <a:p>
            <a:r>
              <a:rPr lang="en-US" sz="2800" dirty="0"/>
              <a:t>Invite people to connect (you can invite me, I will accept)</a:t>
            </a:r>
          </a:p>
          <a:p>
            <a:r>
              <a:rPr lang="en-US" sz="2800" dirty="0"/>
              <a:t>Consider doing skills tests, getting recommendations, …</a:t>
            </a:r>
          </a:p>
        </p:txBody>
      </p:sp>
    </p:spTree>
    <p:extLst>
      <p:ext uri="{BB962C8B-B14F-4D97-AF65-F5344CB8AC3E}">
        <p14:creationId xmlns:p14="http://schemas.microsoft.com/office/powerpoint/2010/main" val="18397184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2A65-E6AA-B647-AB6B-A0E41ABF3D58}"/>
              </a:ext>
            </a:extLst>
          </p:cNvPr>
          <p:cNvSpPr>
            <a:spLocks noGrp="1"/>
          </p:cNvSpPr>
          <p:nvPr>
            <p:ph type="title"/>
          </p:nvPr>
        </p:nvSpPr>
        <p:spPr/>
        <p:txBody>
          <a:bodyPr/>
          <a:lstStyle/>
          <a:p>
            <a:r>
              <a:rPr lang="en-US" dirty="0"/>
              <a:t>Challenge Five</a:t>
            </a:r>
          </a:p>
        </p:txBody>
      </p:sp>
      <p:sp>
        <p:nvSpPr>
          <p:cNvPr id="3" name="Content Placeholder 2">
            <a:extLst>
              <a:ext uri="{FF2B5EF4-FFF2-40B4-BE49-F238E27FC236}">
                <a16:creationId xmlns:a16="http://schemas.microsoft.com/office/drawing/2014/main" id="{25AB8054-B6AC-8548-84BD-CBD5A0FAA827}"/>
              </a:ext>
            </a:extLst>
          </p:cNvPr>
          <p:cNvSpPr>
            <a:spLocks noGrp="1"/>
          </p:cNvSpPr>
          <p:nvPr>
            <p:ph idx="1"/>
          </p:nvPr>
        </p:nvSpPr>
        <p:spPr/>
        <p:txBody>
          <a:bodyPr>
            <a:normAutofit/>
          </a:bodyPr>
          <a:lstStyle/>
          <a:p>
            <a:r>
              <a:rPr lang="en-US" sz="2800" dirty="0"/>
              <a:t>Invest in learning how to use generative AI tools</a:t>
            </a:r>
          </a:p>
          <a:p>
            <a:r>
              <a:rPr lang="en-US" sz="2800" dirty="0"/>
              <a:t>Be creative, make AI your intellectual companion</a:t>
            </a:r>
          </a:p>
          <a:p>
            <a:r>
              <a:rPr lang="en-US" sz="2800" dirty="0"/>
              <a:t>Create a collection of advisory personas: Your personal team</a:t>
            </a:r>
          </a:p>
          <a:p>
            <a:r>
              <a:rPr lang="en-US" sz="2800" dirty="0"/>
              <a:t>You and AI are better than you alone</a:t>
            </a:r>
          </a:p>
        </p:txBody>
      </p:sp>
    </p:spTree>
    <p:extLst>
      <p:ext uri="{BB962C8B-B14F-4D97-AF65-F5344CB8AC3E}">
        <p14:creationId xmlns:p14="http://schemas.microsoft.com/office/powerpoint/2010/main" val="1205421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ogo of a company&#10;&#10;Description automatically generated">
            <a:extLst>
              <a:ext uri="{FF2B5EF4-FFF2-40B4-BE49-F238E27FC236}">
                <a16:creationId xmlns:a16="http://schemas.microsoft.com/office/drawing/2014/main" id="{4C6EE0AA-F119-683F-9105-B3ACF65A1B57}"/>
              </a:ext>
            </a:extLst>
          </p:cNvPr>
          <p:cNvPicPr>
            <a:picLocks noChangeAspect="1"/>
          </p:cNvPicPr>
          <p:nvPr/>
        </p:nvPicPr>
        <p:blipFill>
          <a:blip r:embed="rId2"/>
          <a:stretch>
            <a:fillRect/>
          </a:stretch>
        </p:blipFill>
        <p:spPr>
          <a:xfrm>
            <a:off x="7738527" y="5163695"/>
            <a:ext cx="1170039" cy="1088408"/>
          </a:xfrm>
          <a:prstGeom prst="rect">
            <a:avLst/>
          </a:prstGeom>
        </p:spPr>
      </p:pic>
      <p:sp>
        <p:nvSpPr>
          <p:cNvPr id="2" name="Title 1">
            <a:extLst>
              <a:ext uri="{FF2B5EF4-FFF2-40B4-BE49-F238E27FC236}">
                <a16:creationId xmlns:a16="http://schemas.microsoft.com/office/drawing/2014/main" id="{174095E7-B7B0-7C4E-81FC-EA94271F28C5}"/>
              </a:ext>
            </a:extLst>
          </p:cNvPr>
          <p:cNvSpPr>
            <a:spLocks noGrp="1"/>
          </p:cNvSpPr>
          <p:nvPr>
            <p:ph type="title"/>
          </p:nvPr>
        </p:nvSpPr>
        <p:spPr>
          <a:xfrm>
            <a:off x="970156" y="488687"/>
            <a:ext cx="10058400" cy="833880"/>
          </a:xfrm>
        </p:spPr>
        <p:txBody>
          <a:bodyPr/>
          <a:lstStyle/>
          <a:p>
            <a:r>
              <a:rPr lang="en-US" dirty="0"/>
              <a:t>Notebook – Kanban Onramp</a:t>
            </a:r>
          </a:p>
        </p:txBody>
      </p:sp>
      <p:pic>
        <p:nvPicPr>
          <p:cNvPr id="7" name="Picture 6" descr="A close up of a box&#10;&#10;Description automatically generated">
            <a:extLst>
              <a:ext uri="{FF2B5EF4-FFF2-40B4-BE49-F238E27FC236}">
                <a16:creationId xmlns:a16="http://schemas.microsoft.com/office/drawing/2014/main" id="{405B9487-D1C6-0B4B-87E3-9443D006B3C9}"/>
              </a:ext>
            </a:extLst>
          </p:cNvPr>
          <p:cNvPicPr>
            <a:picLocks noChangeAspect="1"/>
          </p:cNvPicPr>
          <p:nvPr/>
        </p:nvPicPr>
        <p:blipFill>
          <a:blip r:embed="rId3"/>
          <a:stretch>
            <a:fillRect/>
          </a:stretch>
        </p:blipFill>
        <p:spPr>
          <a:xfrm rot="5400000">
            <a:off x="10208433" y="565760"/>
            <a:ext cx="2131399" cy="1598549"/>
          </a:xfrm>
          <a:prstGeom prst="rect">
            <a:avLst/>
          </a:prstGeom>
        </p:spPr>
      </p:pic>
      <p:pic>
        <p:nvPicPr>
          <p:cNvPr id="9" name="Picture 8" descr="A picture containing indoor, clock, table, sitting&#10;&#10;Description automatically generated">
            <a:extLst>
              <a:ext uri="{FF2B5EF4-FFF2-40B4-BE49-F238E27FC236}">
                <a16:creationId xmlns:a16="http://schemas.microsoft.com/office/drawing/2014/main" id="{8368D0A5-7328-9A4B-B0FB-FDF7A75EA951}"/>
              </a:ext>
            </a:extLst>
          </p:cNvPr>
          <p:cNvPicPr>
            <a:picLocks noChangeAspect="1"/>
          </p:cNvPicPr>
          <p:nvPr/>
        </p:nvPicPr>
        <p:blipFill>
          <a:blip r:embed="rId4"/>
          <a:stretch>
            <a:fillRect/>
          </a:stretch>
        </p:blipFill>
        <p:spPr>
          <a:xfrm>
            <a:off x="7856005" y="2509322"/>
            <a:ext cx="2618853" cy="1964140"/>
          </a:xfrm>
          <a:prstGeom prst="rect">
            <a:avLst/>
          </a:prstGeom>
        </p:spPr>
      </p:pic>
      <p:pic>
        <p:nvPicPr>
          <p:cNvPr id="11" name="Picture 10" descr="A picture containing accessory&#10;&#10;Description automatically generated">
            <a:extLst>
              <a:ext uri="{FF2B5EF4-FFF2-40B4-BE49-F238E27FC236}">
                <a16:creationId xmlns:a16="http://schemas.microsoft.com/office/drawing/2014/main" id="{D5077344-F594-E94C-BD13-704DB8B1FDB3}"/>
              </a:ext>
            </a:extLst>
          </p:cNvPr>
          <p:cNvPicPr>
            <a:picLocks noChangeAspect="1"/>
          </p:cNvPicPr>
          <p:nvPr/>
        </p:nvPicPr>
        <p:blipFill>
          <a:blip r:embed="rId5"/>
          <a:stretch>
            <a:fillRect/>
          </a:stretch>
        </p:blipFill>
        <p:spPr>
          <a:xfrm rot="5400000">
            <a:off x="9778492" y="2765096"/>
            <a:ext cx="2772210" cy="2079158"/>
          </a:xfrm>
          <a:prstGeom prst="rect">
            <a:avLst/>
          </a:prstGeom>
        </p:spPr>
      </p:pic>
      <p:pic>
        <p:nvPicPr>
          <p:cNvPr id="5" name="Content Placeholder 4" descr="A picture containing bench, wooden, sitting, book&#10;&#10;Description automatically generated">
            <a:extLst>
              <a:ext uri="{FF2B5EF4-FFF2-40B4-BE49-F238E27FC236}">
                <a16:creationId xmlns:a16="http://schemas.microsoft.com/office/drawing/2014/main" id="{3682E8C6-DBA9-4E45-B6EA-94BDA5781819}"/>
              </a:ext>
            </a:extLst>
          </p:cNvPr>
          <p:cNvPicPr>
            <a:picLocks noGrp="1" noChangeAspect="1"/>
          </p:cNvPicPr>
          <p:nvPr>
            <p:ph idx="1"/>
          </p:nvPr>
        </p:nvPicPr>
        <p:blipFill>
          <a:blip r:embed="rId6"/>
          <a:stretch>
            <a:fillRect/>
          </a:stretch>
        </p:blipFill>
        <p:spPr>
          <a:xfrm rot="5400000">
            <a:off x="9739095" y="4293479"/>
            <a:ext cx="2772210" cy="2079157"/>
          </a:xfrm>
        </p:spPr>
      </p:pic>
      <p:sp>
        <p:nvSpPr>
          <p:cNvPr id="13" name="Content Placeholder 2">
            <a:extLst>
              <a:ext uri="{FF2B5EF4-FFF2-40B4-BE49-F238E27FC236}">
                <a16:creationId xmlns:a16="http://schemas.microsoft.com/office/drawing/2014/main" id="{4734B976-655D-604D-A70B-E0C83E67D81A}"/>
              </a:ext>
            </a:extLst>
          </p:cNvPr>
          <p:cNvSpPr txBox="1">
            <a:spLocks/>
          </p:cNvSpPr>
          <p:nvPr/>
        </p:nvSpPr>
        <p:spPr>
          <a:xfrm>
            <a:off x="669783" y="1624951"/>
            <a:ext cx="9010043" cy="4933101"/>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800" dirty="0"/>
              <a:t>Knowledge is created on the edges:</a:t>
            </a:r>
          </a:p>
          <a:p>
            <a:pPr lvl="1"/>
            <a:r>
              <a:rPr lang="en-US" sz="2400" dirty="0"/>
              <a:t>Conversation between you and others</a:t>
            </a:r>
          </a:p>
          <a:p>
            <a:pPr lvl="1"/>
            <a:r>
              <a:rPr lang="en-US" sz="2400" dirty="0"/>
              <a:t>Reading, watching, listening to resources</a:t>
            </a:r>
          </a:p>
          <a:p>
            <a:r>
              <a:rPr lang="en-US" sz="2800" dirty="0"/>
              <a:t>Capture ideas in real time</a:t>
            </a:r>
          </a:p>
          <a:p>
            <a:pPr lvl="1"/>
            <a:r>
              <a:rPr lang="en-US" sz="2400" dirty="0"/>
              <a:t>Small pocket notebook &amp; pen for “on the go”</a:t>
            </a:r>
          </a:p>
          <a:p>
            <a:pPr lvl="1"/>
            <a:r>
              <a:rPr lang="en-US" sz="2400" dirty="0"/>
              <a:t>Notebook for the workplace</a:t>
            </a:r>
          </a:p>
          <a:p>
            <a:pPr lvl="1"/>
            <a:r>
              <a:rPr lang="en-US" sz="2400" dirty="0"/>
              <a:t>Archived for looking back</a:t>
            </a:r>
          </a:p>
          <a:p>
            <a:r>
              <a:rPr lang="en-US" sz="2800" dirty="0"/>
              <a:t>Digital Options:</a:t>
            </a:r>
          </a:p>
          <a:p>
            <a:pPr lvl="1"/>
            <a:r>
              <a:rPr lang="en-US" sz="2400" dirty="0"/>
              <a:t>OneNote (Microsoft) – Great for conferences, blending images and notes</a:t>
            </a:r>
          </a:p>
          <a:p>
            <a:pPr lvl="1"/>
            <a:r>
              <a:rPr lang="en-US" sz="2400" dirty="0"/>
              <a:t>Evernote – Similar to OneNote</a:t>
            </a:r>
          </a:p>
          <a:p>
            <a:pPr lvl="1"/>
            <a:r>
              <a:rPr lang="en-US" sz="2400" dirty="0"/>
              <a:t>Simple text file – Most flexible and resilient digital option</a:t>
            </a:r>
          </a:p>
          <a:p>
            <a:pPr lvl="1"/>
            <a:r>
              <a:rPr lang="en-US" sz="2400" dirty="0"/>
              <a:t>Smart watch</a:t>
            </a:r>
          </a:p>
          <a:p>
            <a:r>
              <a:rPr lang="en-US" sz="2800" dirty="0"/>
              <a:t>Next: All these great ideas. How to manage? Kanban!</a:t>
            </a:r>
          </a:p>
        </p:txBody>
      </p:sp>
      <p:cxnSp>
        <p:nvCxnSpPr>
          <p:cNvPr id="15" name="Straight Arrow Connector 14">
            <a:extLst>
              <a:ext uri="{FF2B5EF4-FFF2-40B4-BE49-F238E27FC236}">
                <a16:creationId xmlns:a16="http://schemas.microsoft.com/office/drawing/2014/main" id="{A871DD4B-4313-3945-970A-771328D72C3C}"/>
              </a:ext>
            </a:extLst>
          </p:cNvPr>
          <p:cNvCxnSpPr>
            <a:cxnSpLocks/>
          </p:cNvCxnSpPr>
          <p:nvPr/>
        </p:nvCxnSpPr>
        <p:spPr>
          <a:xfrm flipV="1">
            <a:off x="6377503" y="1071701"/>
            <a:ext cx="4097355" cy="227858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4FC79F-8BAF-664B-89BA-819ED5C11A2E}"/>
              </a:ext>
            </a:extLst>
          </p:cNvPr>
          <p:cNvCxnSpPr>
            <a:cxnSpLocks/>
          </p:cNvCxnSpPr>
          <p:nvPr/>
        </p:nvCxnSpPr>
        <p:spPr>
          <a:xfrm>
            <a:off x="4403098" y="3854043"/>
            <a:ext cx="3452907"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B1E1872-3046-9545-8425-2D14A2AA36F8}"/>
              </a:ext>
            </a:extLst>
          </p:cNvPr>
          <p:cNvCxnSpPr>
            <a:cxnSpLocks/>
          </p:cNvCxnSpPr>
          <p:nvPr/>
        </p:nvCxnSpPr>
        <p:spPr>
          <a:xfrm>
            <a:off x="4135185" y="4204543"/>
            <a:ext cx="5950436" cy="77267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descr="A wrist with a smart watch&#10;&#10;Description automatically generated">
            <a:extLst>
              <a:ext uri="{FF2B5EF4-FFF2-40B4-BE49-F238E27FC236}">
                <a16:creationId xmlns:a16="http://schemas.microsoft.com/office/drawing/2014/main" id="{90B33D33-347A-A443-9055-50DCEEAF01B7}"/>
              </a:ext>
            </a:extLst>
          </p:cNvPr>
          <p:cNvPicPr>
            <a:picLocks noChangeAspect="1"/>
          </p:cNvPicPr>
          <p:nvPr/>
        </p:nvPicPr>
        <p:blipFill>
          <a:blip r:embed="rId7"/>
          <a:stretch>
            <a:fillRect/>
          </a:stretch>
        </p:blipFill>
        <p:spPr>
          <a:xfrm rot="5400000">
            <a:off x="8477888" y="5293721"/>
            <a:ext cx="1233861" cy="925396"/>
          </a:xfrm>
          <a:prstGeom prst="rect">
            <a:avLst/>
          </a:prstGeom>
        </p:spPr>
      </p:pic>
    </p:spTree>
    <p:extLst>
      <p:ext uri="{BB962C8B-B14F-4D97-AF65-F5344CB8AC3E}">
        <p14:creationId xmlns:p14="http://schemas.microsoft.com/office/powerpoint/2010/main" val="2853856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981155"/>
          </a:xfrm>
        </p:spPr>
        <p:txBody>
          <a:bodyPr/>
          <a:lstStyle/>
          <a:p>
            <a:r>
              <a:rPr lang="en-US" b="0" dirty="0"/>
              <a:t>Kanban principles</a:t>
            </a:r>
          </a:p>
        </p:txBody>
      </p:sp>
      <p:sp>
        <p:nvSpPr>
          <p:cNvPr id="3" name="Slide Number Placeholder 2"/>
          <p:cNvSpPr>
            <a:spLocks noGrp="1"/>
          </p:cNvSpPr>
          <p:nvPr>
            <p:ph type="sldNum" sz="quarter" idx="4294967295"/>
          </p:nvPr>
        </p:nvSpPr>
        <p:spPr>
          <a:xfrm>
            <a:off x="1524000" y="1272222"/>
            <a:ext cx="533400" cy="244476"/>
          </a:xfrm>
          <a:prstGeom prst="rect">
            <a:avLst/>
          </a:prstGeom>
        </p:spPr>
        <p:txBody>
          <a:bodyPr>
            <a:normAutofit/>
          </a:bodyPr>
          <a:lstStyle/>
          <a:p>
            <a:pPr eaLnBrk="1" latinLnBrk="0" hangingPunct="1"/>
            <a:fld id="{F0C94032-CD4C-4C25-B0C2-CEC720522D92}" type="slidenum">
              <a:rPr kumimoji="0" lang="en-US" b="0" smtClean="0"/>
              <a:pPr eaLnBrk="1" latinLnBrk="0" hangingPunct="1"/>
              <a:t>5</a:t>
            </a:fld>
            <a:endParaRPr kumimoji="0" lang="en-US" b="0" dirty="0">
              <a:solidFill>
                <a:srgbClr val="FFFFFF"/>
              </a:solidFill>
            </a:endParaRPr>
          </a:p>
        </p:txBody>
      </p:sp>
      <p:sp>
        <p:nvSpPr>
          <p:cNvPr id="4" name="Content Placeholder 3"/>
          <p:cNvSpPr>
            <a:spLocks noGrp="1"/>
          </p:cNvSpPr>
          <p:nvPr>
            <p:ph sz="quarter" idx="1"/>
          </p:nvPr>
        </p:nvSpPr>
        <p:spPr>
          <a:xfrm>
            <a:off x="1793427" y="1657409"/>
            <a:ext cx="8153400" cy="4495800"/>
          </a:xfrm>
        </p:spPr>
        <p:txBody>
          <a:bodyPr>
            <a:normAutofit/>
          </a:bodyPr>
          <a:lstStyle/>
          <a:p>
            <a:r>
              <a:rPr lang="en-US" sz="2800" b="0" dirty="0"/>
              <a:t>Limit number of “In Progress” tasks</a:t>
            </a:r>
          </a:p>
          <a:p>
            <a:r>
              <a:rPr lang="en-US" sz="2800" b="0" dirty="0"/>
              <a:t>Productivity improvement: </a:t>
            </a:r>
          </a:p>
          <a:p>
            <a:pPr lvl="1"/>
            <a:r>
              <a:rPr lang="en-US" sz="2400" b="0" dirty="0"/>
              <a:t>Optimize “flexibility vs swap overhead” balance. No overcommitting.</a:t>
            </a:r>
          </a:p>
          <a:p>
            <a:pPr lvl="1"/>
            <a:r>
              <a:rPr lang="en-US" sz="2400" b="0" dirty="0"/>
              <a:t>Productivity weakness exposed as bottleneck.  Team must identify and fix the bottleneck.</a:t>
            </a:r>
          </a:p>
          <a:p>
            <a:pPr lvl="1"/>
            <a:r>
              <a:rPr lang="en-US" sz="2400" b="0" dirty="0"/>
              <a:t>Effective in R&amp;D setting.  Avoids a deadline-</a:t>
            </a:r>
            <a:br>
              <a:rPr lang="en-US" sz="2400" b="0" dirty="0"/>
            </a:br>
            <a:r>
              <a:rPr lang="en-US" sz="2400" b="0" dirty="0"/>
              <a:t>based approach.  Deadlines are dealt with in a </a:t>
            </a:r>
            <a:br>
              <a:rPr lang="en-US" sz="2400" b="0" dirty="0"/>
            </a:br>
            <a:r>
              <a:rPr lang="en-US" sz="2400" b="0" dirty="0"/>
              <a:t>different way.</a:t>
            </a:r>
          </a:p>
          <a:p>
            <a:r>
              <a:rPr lang="en-US" sz="2800" b="0" dirty="0"/>
              <a:t>Provides a board for viewing and managing issues</a:t>
            </a:r>
          </a:p>
          <a:p>
            <a:endParaRPr lang="en-US" sz="2800" b="0" dirty="0"/>
          </a:p>
        </p:txBody>
      </p:sp>
      <p:sp>
        <p:nvSpPr>
          <p:cNvPr id="5" name="TextBox 4"/>
          <p:cNvSpPr txBox="1"/>
          <p:nvPr/>
        </p:nvSpPr>
        <p:spPr>
          <a:xfrm rot="20146859">
            <a:off x="9181398" y="4062382"/>
            <a:ext cx="1266374" cy="954107"/>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Comic Sans MS"/>
                <a:cs typeface="Comic Sans MS"/>
              </a:rPr>
              <a:t>Task: Have Eureka moment by Tuesday.</a:t>
            </a:r>
          </a:p>
        </p:txBody>
      </p:sp>
    </p:spTree>
    <p:extLst>
      <p:ext uri="{BB962C8B-B14F-4D97-AF65-F5344CB8AC3E}">
        <p14:creationId xmlns:p14="http://schemas.microsoft.com/office/powerpoint/2010/main" val="302527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32629"/>
            <a:ext cx="10058400" cy="1371600"/>
          </a:xfrm>
        </p:spPr>
        <p:txBody>
          <a:bodyPr/>
          <a:lstStyle/>
          <a:p>
            <a:r>
              <a:rPr lang="en-US" b="0" dirty="0"/>
              <a:t>Basic Kanban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11711234"/>
              </p:ext>
            </p:extLst>
          </p:nvPr>
        </p:nvGraphicFramePr>
        <p:xfrm>
          <a:off x="1752601" y="1203959"/>
          <a:ext cx="8767119" cy="3583974"/>
        </p:xfrm>
        <a:graphic>
          <a:graphicData uri="http://schemas.openxmlformats.org/drawingml/2006/table">
            <a:tbl>
              <a:tblPr firstRow="1" bandRow="1">
                <a:tableStyleId>{5C22544A-7EE6-4342-B048-85BDC9FD1C3A}</a:tableStyleId>
              </a:tblPr>
              <a:tblGrid>
                <a:gridCol w="1958546">
                  <a:extLst>
                    <a:ext uri="{9D8B030D-6E8A-4147-A177-3AD203B41FA5}">
                      <a16:colId xmlns:a16="http://schemas.microsoft.com/office/drawing/2014/main" val="20000"/>
                    </a:ext>
                  </a:extLst>
                </a:gridCol>
                <a:gridCol w="2156254">
                  <a:extLst>
                    <a:ext uri="{9D8B030D-6E8A-4147-A177-3AD203B41FA5}">
                      <a16:colId xmlns:a16="http://schemas.microsoft.com/office/drawing/2014/main" val="20001"/>
                    </a:ext>
                  </a:extLst>
                </a:gridCol>
                <a:gridCol w="2737022">
                  <a:extLst>
                    <a:ext uri="{9D8B030D-6E8A-4147-A177-3AD203B41FA5}">
                      <a16:colId xmlns:a16="http://schemas.microsoft.com/office/drawing/2014/main" val="20002"/>
                    </a:ext>
                  </a:extLst>
                </a:gridCol>
                <a:gridCol w="1915297">
                  <a:extLst>
                    <a:ext uri="{9D8B030D-6E8A-4147-A177-3AD203B41FA5}">
                      <a16:colId xmlns:a16="http://schemas.microsoft.com/office/drawing/2014/main" val="20003"/>
                    </a:ext>
                  </a:extLst>
                </a:gridCol>
              </a:tblGrid>
              <a:tr h="444534">
                <a:tc>
                  <a:txBody>
                    <a:bodyPr/>
                    <a:lstStyle/>
                    <a:p>
                      <a:pPr algn="ctr"/>
                      <a:r>
                        <a:rPr lang="en-US" sz="2000" dirty="0"/>
                        <a:t>Backlog</a:t>
                      </a:r>
                    </a:p>
                  </a:txBody>
                  <a:tcPr/>
                </a:tc>
                <a:tc>
                  <a:txBody>
                    <a:bodyPr/>
                    <a:lstStyle/>
                    <a:p>
                      <a:pPr algn="ctr"/>
                      <a:r>
                        <a:rPr lang="en-US" sz="2000" dirty="0"/>
                        <a:t>Ready</a:t>
                      </a:r>
                    </a:p>
                  </a:txBody>
                  <a:tcPr/>
                </a:tc>
                <a:tc>
                  <a:txBody>
                    <a:bodyPr/>
                    <a:lstStyle/>
                    <a:p>
                      <a:pPr algn="ctr"/>
                      <a:r>
                        <a:rPr lang="en-US" sz="2000" dirty="0"/>
                        <a:t>In Progress</a:t>
                      </a:r>
                    </a:p>
                  </a:txBody>
                  <a:tcPr/>
                </a:tc>
                <a:tc>
                  <a:txBody>
                    <a:bodyPr/>
                    <a:lstStyle/>
                    <a:p>
                      <a:pPr algn="ctr"/>
                      <a:r>
                        <a:rPr lang="en-US" sz="2000" dirty="0"/>
                        <a:t>Done</a:t>
                      </a:r>
                    </a:p>
                  </a:txBody>
                  <a:tcPr/>
                </a:tc>
                <a:extLst>
                  <a:ext uri="{0D108BD9-81ED-4DB2-BD59-A6C34878D82A}">
                    <a16:rowId xmlns:a16="http://schemas.microsoft.com/office/drawing/2014/main" val="10000"/>
                  </a:ext>
                </a:extLst>
              </a:tr>
              <a:tr h="3069111">
                <a:tc>
                  <a:txBody>
                    <a:bodyPr/>
                    <a:lstStyle/>
                    <a:p>
                      <a:pPr marL="285750" indent="-285750">
                        <a:buFont typeface="Arial" charset="0"/>
                        <a:buChar char="•"/>
                      </a:pPr>
                      <a:r>
                        <a:rPr lang="en-US" sz="2000" dirty="0"/>
                        <a:t>Any task idea</a:t>
                      </a:r>
                    </a:p>
                    <a:p>
                      <a:pPr marL="285750" indent="-285750">
                        <a:buFont typeface="Arial" charset="0"/>
                        <a:buChar char="•"/>
                      </a:pPr>
                      <a:r>
                        <a:rPr lang="en-US" sz="2000" dirty="0"/>
                        <a:t>Trim</a:t>
                      </a:r>
                      <a:r>
                        <a:rPr lang="en-US" sz="2000" baseline="0" dirty="0"/>
                        <a:t> occasionally</a:t>
                      </a:r>
                    </a:p>
                    <a:p>
                      <a:pPr marL="285750" indent="-285750">
                        <a:buFont typeface="Arial" charset="0"/>
                        <a:buChar char="•"/>
                      </a:pPr>
                      <a:r>
                        <a:rPr lang="en-US" sz="2000" baseline="0" dirty="0"/>
                        <a:t>Source for other columns</a:t>
                      </a:r>
                      <a:endParaRPr lang="en-US" sz="2000" dirty="0"/>
                    </a:p>
                  </a:txBody>
                  <a:tcPr/>
                </a:tc>
                <a:tc>
                  <a:txBody>
                    <a:bodyPr/>
                    <a:lstStyle/>
                    <a:p>
                      <a:pPr marL="285750" indent="-285750">
                        <a:buFont typeface="Arial" charset="0"/>
                        <a:buChar char="•"/>
                      </a:pPr>
                      <a:r>
                        <a:rPr lang="en-US" sz="2000" dirty="0"/>
                        <a:t>Task</a:t>
                      </a:r>
                      <a:r>
                        <a:rPr lang="en-US" sz="2000" baseline="0" dirty="0"/>
                        <a:t> + description of how to do it.</a:t>
                      </a:r>
                    </a:p>
                    <a:p>
                      <a:pPr marL="285750" indent="-285750">
                        <a:buFont typeface="Arial" charset="0"/>
                        <a:buChar char="•"/>
                      </a:pPr>
                      <a:r>
                        <a:rPr lang="en-US" sz="2000" baseline="0" dirty="0"/>
                        <a:t>Could be pulled when slot opens.</a:t>
                      </a:r>
                    </a:p>
                    <a:p>
                      <a:pPr marL="285750" indent="-285750">
                        <a:buFont typeface="Arial" charset="0"/>
                        <a:buChar char="•"/>
                      </a:pPr>
                      <a:r>
                        <a:rPr lang="en-US" sz="2000" baseline="0" dirty="0"/>
                        <a:t>Typically comes from backlog.</a:t>
                      </a:r>
                      <a:endParaRPr lang="en-US" sz="2000" dirty="0"/>
                    </a:p>
                  </a:txBody>
                  <a:tcPr/>
                </a:tc>
                <a:tc>
                  <a:txBody>
                    <a:bodyPr/>
                    <a:lstStyle/>
                    <a:p>
                      <a:pPr marL="285750" indent="-285750">
                        <a:buFont typeface="Arial" charset="0"/>
                        <a:buChar char="•"/>
                      </a:pPr>
                      <a:r>
                        <a:rPr lang="en-US" sz="2000" dirty="0"/>
                        <a:t>Task you are working on </a:t>
                      </a:r>
                      <a:r>
                        <a:rPr lang="en-US" sz="2000" i="1" dirty="0"/>
                        <a:t>right now.</a:t>
                      </a:r>
                    </a:p>
                    <a:p>
                      <a:pPr marL="285750" indent="-285750">
                        <a:buFont typeface="Arial" charset="0"/>
                        <a:buChar char="•"/>
                      </a:pPr>
                      <a:r>
                        <a:rPr lang="en-US" sz="2000" b="1" i="0" dirty="0"/>
                        <a:t>The</a:t>
                      </a:r>
                      <a:r>
                        <a:rPr lang="en-US" sz="2000" b="1" i="0" baseline="0" dirty="0"/>
                        <a:t> only </a:t>
                      </a:r>
                      <a:r>
                        <a:rPr lang="en-US" sz="2000" b="1" i="0" dirty="0"/>
                        <a:t>Kanban rule: Can have only so many “I</a:t>
                      </a:r>
                      <a:r>
                        <a:rPr lang="en-US" sz="2000" b="1" i="0" baseline="0" dirty="0"/>
                        <a:t>n Progress” tasks.</a:t>
                      </a:r>
                    </a:p>
                    <a:p>
                      <a:pPr marL="285750" indent="-285750">
                        <a:buFont typeface="Arial" charset="0"/>
                        <a:buChar char="•"/>
                      </a:pPr>
                      <a:r>
                        <a:rPr lang="en-US" sz="2000" i="0" baseline="0" dirty="0"/>
                        <a:t>Limit is based on experience, calibration.</a:t>
                      </a:r>
                    </a:p>
                    <a:p>
                      <a:pPr marL="285750" indent="-285750">
                        <a:buFont typeface="Arial" charset="0"/>
                        <a:buChar char="•"/>
                      </a:pPr>
                      <a:r>
                        <a:rPr lang="en-US" sz="2000" b="1" i="0" baseline="0" dirty="0"/>
                        <a:t>Key: Work is </a:t>
                      </a:r>
                      <a:r>
                        <a:rPr lang="en-US" sz="2000" b="1" i="1" baseline="0" dirty="0"/>
                        <a:t>pulled</a:t>
                      </a:r>
                      <a:r>
                        <a:rPr lang="en-US" sz="2000" b="1" i="0" baseline="0" dirty="0"/>
                        <a:t>. You are in charge!</a:t>
                      </a:r>
                      <a:endParaRPr lang="en-US" sz="2000" b="1" i="0" dirty="0"/>
                    </a:p>
                  </a:txBody>
                  <a:tcPr/>
                </a:tc>
                <a:tc>
                  <a:txBody>
                    <a:bodyPr/>
                    <a:lstStyle/>
                    <a:p>
                      <a:pPr marL="285750" indent="-285750">
                        <a:buFont typeface="Arial" charset="0"/>
                        <a:buChar char="•"/>
                      </a:pPr>
                      <a:r>
                        <a:rPr lang="en-US" sz="2000" dirty="0"/>
                        <a:t>Completed tasks.</a:t>
                      </a:r>
                    </a:p>
                    <a:p>
                      <a:pPr marL="285750" indent="-285750">
                        <a:buFont typeface="Arial" charset="0"/>
                        <a:buChar char="•"/>
                      </a:pPr>
                      <a:r>
                        <a:rPr lang="en-US" sz="2000" dirty="0"/>
                        <a:t>Record of your life</a:t>
                      </a:r>
                      <a:r>
                        <a:rPr lang="en-US" sz="2000" baseline="0" dirty="0"/>
                        <a:t> activities.</a:t>
                      </a:r>
                    </a:p>
                    <a:p>
                      <a:pPr marL="285750" indent="-285750">
                        <a:buFont typeface="Arial" charset="0"/>
                        <a:buChar char="•"/>
                      </a:pPr>
                      <a:r>
                        <a:rPr lang="en-US" sz="2000" baseline="0" dirty="0"/>
                        <a:t>Rate of completion is your “velocity”.</a:t>
                      </a:r>
                      <a:endParaRPr lang="en-US" sz="2000" dirty="0"/>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1752601" y="4805016"/>
            <a:ext cx="8915400" cy="1698049"/>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normAutofit fontScale="92500" lnSpcReduction="20000"/>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pPr marL="171450" indent="0">
              <a:buNone/>
            </a:pPr>
            <a:r>
              <a:rPr lang="en-US" b="0" kern="0" dirty="0"/>
              <a:t>Notes:</a:t>
            </a:r>
          </a:p>
          <a:p>
            <a:r>
              <a:rPr lang="en-US" b="0" kern="0" dirty="0"/>
              <a:t>Ready column is not strictly required.</a:t>
            </a:r>
          </a:p>
          <a:p>
            <a:r>
              <a:rPr lang="en-US" b="0" kern="0" dirty="0"/>
              <a:t>Other common column: In Review</a:t>
            </a:r>
          </a:p>
          <a:p>
            <a:r>
              <a:rPr lang="en-US" b="0" kern="0" dirty="0"/>
              <a:t>Can be creative with columns: </a:t>
            </a:r>
          </a:p>
          <a:p>
            <a:pPr lvl="1"/>
            <a:r>
              <a:rPr lang="en-US" b="0" kern="0" dirty="0"/>
              <a:t>Waiting on Supervisor Confirmation.</a:t>
            </a:r>
          </a:p>
          <a:p>
            <a:pPr lvl="1"/>
            <a:endParaRPr lang="en-US" b="0" kern="0" dirty="0"/>
          </a:p>
          <a:p>
            <a:endParaRPr lang="en-US" b="0" kern="0" dirty="0"/>
          </a:p>
        </p:txBody>
      </p:sp>
    </p:spTree>
    <p:extLst>
      <p:ext uri="{BB962C8B-B14F-4D97-AF65-F5344CB8AC3E}">
        <p14:creationId xmlns:p14="http://schemas.microsoft.com/office/powerpoint/2010/main" val="57329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304800"/>
            <a:ext cx="10058400" cy="1371600"/>
          </a:xfrm>
        </p:spPr>
        <p:txBody>
          <a:bodyPr/>
          <a:lstStyle/>
          <a:p>
            <a:r>
              <a:rPr lang="en-US" b="0" dirty="0"/>
              <a:t>Personal Kanban</a:t>
            </a:r>
          </a:p>
        </p:txBody>
      </p:sp>
      <p:sp>
        <p:nvSpPr>
          <p:cNvPr id="3" name="Content Placeholder 2"/>
          <p:cNvSpPr>
            <a:spLocks noGrp="1"/>
          </p:cNvSpPr>
          <p:nvPr>
            <p:ph idx="1"/>
          </p:nvPr>
        </p:nvSpPr>
        <p:spPr>
          <a:xfrm>
            <a:off x="1752600" y="1295400"/>
            <a:ext cx="7772400" cy="4572000"/>
          </a:xfrm>
        </p:spPr>
        <p:txBody>
          <a:bodyPr>
            <a:normAutofit/>
          </a:bodyPr>
          <a:lstStyle/>
          <a:p>
            <a:r>
              <a:rPr lang="en-US" sz="2800" b="0" dirty="0"/>
              <a:t>Personal Kanban: Kanban applied to one person.</a:t>
            </a:r>
          </a:p>
          <a:p>
            <a:pPr lvl="1"/>
            <a:r>
              <a:rPr lang="en-US" sz="2400" b="0" dirty="0"/>
              <a:t>Apply Kanban principles to your life.</a:t>
            </a:r>
          </a:p>
          <a:p>
            <a:pPr lvl="1"/>
            <a:r>
              <a:rPr lang="en-US" sz="2400" b="0" dirty="0"/>
              <a:t>Fully adaptable.</a:t>
            </a:r>
          </a:p>
          <a:p>
            <a:endParaRPr lang="en-US" sz="2800" b="0" dirty="0"/>
          </a:p>
          <a:p>
            <a:r>
              <a:rPr lang="en-US" sz="2800" b="0" dirty="0"/>
              <a:t>Personal Kanban: Commercial book/website.</a:t>
            </a:r>
          </a:p>
          <a:p>
            <a:pPr lvl="1"/>
            <a:r>
              <a:rPr lang="en-US" sz="2400" b="0" dirty="0"/>
              <a:t>Useful, but not necessary.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646" y="3488581"/>
            <a:ext cx="2445608" cy="3243089"/>
          </a:xfrm>
          <a:prstGeom prst="rect">
            <a:avLst/>
          </a:prstGeom>
        </p:spPr>
      </p:pic>
      <p:sp>
        <p:nvSpPr>
          <p:cNvPr id="6" name="TextBox 5"/>
          <p:cNvSpPr txBox="1"/>
          <p:nvPr/>
        </p:nvSpPr>
        <p:spPr>
          <a:xfrm>
            <a:off x="5140411" y="6228760"/>
            <a:ext cx="319216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http://www.personalkanban.com</a:t>
            </a:r>
          </a:p>
        </p:txBody>
      </p:sp>
    </p:spTree>
    <p:extLst>
      <p:ext uri="{BB962C8B-B14F-4D97-AF65-F5344CB8AC3E}">
        <p14:creationId xmlns:p14="http://schemas.microsoft.com/office/powerpoint/2010/main" val="179967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Kanban Tools</a:t>
            </a:r>
          </a:p>
        </p:txBody>
      </p:sp>
      <p:sp>
        <p:nvSpPr>
          <p:cNvPr id="3" name="Content Placeholder 2"/>
          <p:cNvSpPr>
            <a:spLocks noGrp="1"/>
          </p:cNvSpPr>
          <p:nvPr>
            <p:ph idx="1"/>
          </p:nvPr>
        </p:nvSpPr>
        <p:spPr/>
        <p:txBody>
          <a:bodyPr>
            <a:normAutofit/>
          </a:bodyPr>
          <a:lstStyle/>
          <a:p>
            <a:r>
              <a:rPr lang="en-US" sz="2800" b="0" dirty="0"/>
              <a:t>Wall, whiteboard, blackboard: Basic approach.</a:t>
            </a:r>
          </a:p>
          <a:p>
            <a:r>
              <a:rPr lang="en-US" sz="2800" b="0" dirty="0"/>
              <a:t>Software, cloud-based:</a:t>
            </a:r>
          </a:p>
          <a:p>
            <a:pPr lvl="1"/>
            <a:r>
              <a:rPr lang="en-US" sz="2400" b="0" dirty="0"/>
              <a:t>Trello, JIRA, GitHub Issues.</a:t>
            </a:r>
          </a:p>
          <a:p>
            <a:pPr lvl="1"/>
            <a:r>
              <a:rPr lang="en-US" sz="2400" b="0" dirty="0"/>
              <a:t>Many more.</a:t>
            </a:r>
          </a:p>
          <a:p>
            <a:r>
              <a:rPr lang="en-US" sz="2800" b="0" dirty="0"/>
              <a:t>I use Trello (browser, iPhone, iPad).</a:t>
            </a:r>
          </a:p>
          <a:p>
            <a:pPr lvl="1"/>
            <a:r>
              <a:rPr lang="en-US" sz="2400" b="0" dirty="0"/>
              <a:t>Can add, view, update, anytime, anywhere.</a:t>
            </a:r>
          </a:p>
          <a:p>
            <a:pPr lvl="1"/>
            <a:r>
              <a:rPr lang="en-US" sz="2400" b="0" dirty="0">
                <a:hlinkClick r:id="rId2"/>
              </a:rPr>
              <a:t>https://trello.com/b/04MQXyLo/personal-work-tasks</a:t>
            </a:r>
            <a:r>
              <a:rPr lang="en-US" sz="2400" b="0" dirty="0"/>
              <a:t> </a:t>
            </a:r>
          </a:p>
        </p:txBody>
      </p:sp>
    </p:spTree>
    <p:extLst>
      <p:ext uri="{BB962C8B-B14F-4D97-AF65-F5344CB8AC3E}">
        <p14:creationId xmlns:p14="http://schemas.microsoft.com/office/powerpoint/2010/main" val="404371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Big Question: How many tasks?</a:t>
            </a:r>
          </a:p>
        </p:txBody>
      </p:sp>
      <p:sp>
        <p:nvSpPr>
          <p:cNvPr id="3" name="Content Placeholder 2"/>
          <p:cNvSpPr>
            <a:spLocks noGrp="1"/>
          </p:cNvSpPr>
          <p:nvPr>
            <p:ph idx="1"/>
          </p:nvPr>
        </p:nvSpPr>
        <p:spPr/>
        <p:txBody>
          <a:bodyPr>
            <a:normAutofit fontScale="92500" lnSpcReduction="10000"/>
          </a:bodyPr>
          <a:lstStyle/>
          <a:p>
            <a:r>
              <a:rPr lang="en-US" sz="2400" b="0" dirty="0"/>
              <a:t>Personal question.</a:t>
            </a:r>
          </a:p>
          <a:p>
            <a:r>
              <a:rPr lang="en-US" sz="2400" b="0" dirty="0"/>
              <a:t>Approach: Start with a realistic list of what you are working on right now.  See how it goes.</a:t>
            </a:r>
          </a:p>
          <a:p>
            <a:r>
              <a:rPr lang="en-US" sz="2400" b="0" dirty="0"/>
              <a:t>Use a freeway traffic analogy:</a:t>
            </a:r>
          </a:p>
          <a:p>
            <a:pPr lvl="1"/>
            <a:r>
              <a:rPr lang="en-US" sz="2000" b="0" dirty="0"/>
              <a:t>Does traffic flow best when fully packed?  No.</a:t>
            </a:r>
          </a:p>
          <a:p>
            <a:pPr lvl="1"/>
            <a:r>
              <a:rPr lang="en-US" sz="2000" b="0" dirty="0"/>
              <a:t>Same thing with your effectiveness.</a:t>
            </a:r>
          </a:p>
          <a:p>
            <a:r>
              <a:rPr lang="en-US" sz="2400" b="0" dirty="0"/>
              <a:t>Spend time consulting board regularly.</a:t>
            </a:r>
          </a:p>
          <a:p>
            <a:pPr lvl="1"/>
            <a:r>
              <a:rPr lang="en-US" sz="2000" b="0" dirty="0"/>
              <a:t>Brings focus.</a:t>
            </a:r>
          </a:p>
          <a:p>
            <a:pPr lvl="1"/>
            <a:r>
              <a:rPr lang="en-US" sz="2000" b="0" dirty="0"/>
              <a:t>Enables reflection, retrospection.</a:t>
            </a:r>
          </a:p>
          <a:p>
            <a:r>
              <a:rPr lang="en-US" sz="2400" b="0" dirty="0"/>
              <a:t>Use slack time effectively.</a:t>
            </a:r>
          </a:p>
        </p:txBody>
      </p:sp>
    </p:spTree>
    <p:extLst>
      <p:ext uri="{BB962C8B-B14F-4D97-AF65-F5344CB8AC3E}">
        <p14:creationId xmlns:p14="http://schemas.microsoft.com/office/powerpoint/2010/main" val="2521340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3524"/>
      </a:dk2>
      <a:lt2>
        <a:srgbClr val="E4E2E8"/>
      </a:lt2>
      <a:accent1>
        <a:srgbClr val="8DAC43"/>
      </a:accent1>
      <a:accent2>
        <a:srgbClr val="AD9F39"/>
      </a:accent2>
      <a:accent3>
        <a:srgbClr val="C3844D"/>
      </a:accent3>
      <a:accent4>
        <a:srgbClr val="B1403B"/>
      </a:accent4>
      <a:accent5>
        <a:srgbClr val="C34D78"/>
      </a:accent5>
      <a:accent6>
        <a:srgbClr val="B13B98"/>
      </a:accent6>
      <a:hlink>
        <a:srgbClr val="8C70CF"/>
      </a:hlink>
      <a:folHlink>
        <a:srgbClr val="828282"/>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TotalTime>
  <Words>1756</Words>
  <Application>Microsoft Macintosh PowerPoint</Application>
  <PresentationFormat>Widescreen</PresentationFormat>
  <Paragraphs>261</Paragraphs>
  <Slides>31</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31</vt:i4>
      </vt:variant>
    </vt:vector>
  </HeadingPairs>
  <TitlesOfParts>
    <vt:vector size="41" baseType="lpstr">
      <vt:lpstr>ＭＳ Ｐゴシック</vt:lpstr>
      <vt:lpstr>Arial</vt:lpstr>
      <vt:lpstr>Calibri</vt:lpstr>
      <vt:lpstr>Comic Sans MS</vt:lpstr>
      <vt:lpstr>Garamond</vt:lpstr>
      <vt:lpstr>Helvetica</vt:lpstr>
      <vt:lpstr>Open Sans</vt:lpstr>
      <vt:lpstr>Times New Roman</vt:lpstr>
      <vt:lpstr>Wingdings</vt:lpstr>
      <vt:lpstr>SavonVTI</vt:lpstr>
      <vt:lpstr>A Better Professional You</vt:lpstr>
      <vt:lpstr>Some Thoughts on Time Management A Principles Approach</vt:lpstr>
      <vt:lpstr>Time Multipliers</vt:lpstr>
      <vt:lpstr>Notebook – Kanban Onramp</vt:lpstr>
      <vt:lpstr>Kanban principles</vt:lpstr>
      <vt:lpstr>Basic Kanban</vt:lpstr>
      <vt:lpstr>Personal Kanban</vt:lpstr>
      <vt:lpstr>Kanban Tools</vt:lpstr>
      <vt:lpstr>Big Question: How many tasks?</vt:lpstr>
      <vt:lpstr>Time Multipliers</vt:lpstr>
      <vt:lpstr>Importance of “In Progress” Concept for you</vt:lpstr>
      <vt:lpstr>(Personal) Productivity++ Initiative Ask: Is My Work _______ ?</vt:lpstr>
      <vt:lpstr>Complementary Multi-tasking.</vt:lpstr>
      <vt:lpstr>Your Digital Presence</vt:lpstr>
      <vt:lpstr>Digital Platforms for Communication</vt:lpstr>
      <vt:lpstr>LinkedIn</vt:lpstr>
      <vt:lpstr>GitHub</vt:lpstr>
      <vt:lpstr>AI and You</vt:lpstr>
      <vt:lpstr>Powerful Questions</vt:lpstr>
      <vt:lpstr>AI and Alignment</vt:lpstr>
      <vt:lpstr>Automation Anxiety: Will AI Replace Me?</vt:lpstr>
      <vt:lpstr>Lessons from the Industrial Revolution</vt:lpstr>
      <vt:lpstr>Your Own Personal Writing Team</vt:lpstr>
      <vt:lpstr>AI Summary</vt:lpstr>
      <vt:lpstr>Final Thoughts on AI</vt:lpstr>
      <vt:lpstr>High points</vt:lpstr>
      <vt:lpstr>Challenge One</vt:lpstr>
      <vt:lpstr>Challenge Two</vt:lpstr>
      <vt:lpstr>Challenge Three</vt:lpstr>
      <vt:lpstr>Challenge Four</vt:lpstr>
      <vt:lpstr>Challenge Five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Better Professional You</dc:title>
  <dc:creator>Heroux, Michael A</dc:creator>
  <cp:lastModifiedBy>Heroux, Mike</cp:lastModifiedBy>
  <cp:revision>16</cp:revision>
  <cp:lastPrinted>2019-09-13T18:58:27Z</cp:lastPrinted>
  <dcterms:created xsi:type="dcterms:W3CDTF">2019-09-13T18:36:29Z</dcterms:created>
  <dcterms:modified xsi:type="dcterms:W3CDTF">2024-09-09T19:02:41Z</dcterms:modified>
</cp:coreProperties>
</file>